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1" r:id="rId2"/>
    <p:sldId id="266" r:id="rId3"/>
    <p:sldId id="309" r:id="rId4"/>
    <p:sldId id="270" r:id="rId5"/>
    <p:sldId id="332" r:id="rId6"/>
    <p:sldId id="291" r:id="rId7"/>
    <p:sldId id="271" r:id="rId8"/>
    <p:sldId id="292" r:id="rId9"/>
    <p:sldId id="315" r:id="rId10"/>
    <p:sldId id="317" r:id="rId11"/>
    <p:sldId id="273" r:id="rId12"/>
    <p:sldId id="293" r:id="rId13"/>
    <p:sldId id="294" r:id="rId14"/>
    <p:sldId id="316" r:id="rId15"/>
    <p:sldId id="275" r:id="rId16"/>
    <p:sldId id="299" r:id="rId17"/>
    <p:sldId id="333" r:id="rId18"/>
    <p:sldId id="295" r:id="rId19"/>
    <p:sldId id="319" r:id="rId20"/>
    <p:sldId id="320" r:id="rId21"/>
    <p:sldId id="321" r:id="rId22"/>
    <p:sldId id="322" r:id="rId23"/>
    <p:sldId id="329" r:id="rId24"/>
    <p:sldId id="328" r:id="rId25"/>
    <p:sldId id="324" r:id="rId26"/>
    <p:sldId id="325" r:id="rId27"/>
    <p:sldId id="326" r:id="rId28"/>
    <p:sldId id="330" r:id="rId29"/>
    <p:sldId id="327" r:id="rId30"/>
    <p:sldId id="306" r:id="rId31"/>
    <p:sldId id="308" r:id="rId32"/>
    <p:sldId id="331" r:id="rId33"/>
    <p:sldId id="283" r:id="rId34"/>
    <p:sldId id="310" r:id="rId35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" lastIdx="3" clrIdx="0"/>
  <p:cmAuthor id="1" name="BB" initials="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92CDD2"/>
    <a:srgbClr val="00FFCC"/>
    <a:srgbClr val="00CCFF"/>
    <a:srgbClr val="33CC33"/>
    <a:srgbClr val="FF9900"/>
    <a:srgbClr val="0033CC"/>
    <a:srgbClr val="339933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7" autoAdjust="0"/>
  </p:normalViewPr>
  <p:slideViewPr>
    <p:cSldViewPr>
      <p:cViewPr>
        <p:scale>
          <a:sx n="70" d="100"/>
          <a:sy n="70" d="100"/>
        </p:scale>
        <p:origin x="-271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evres%20conferen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sevres%20conference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B\Desktop\sevres%20conference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B\Desktop\sevres%20conference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B\Desktop\sevres%20conference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B\Desktop\sevres%20conference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B\Desktop\sevres%20conference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45"/>
  <c:chart>
    <c:title>
      <c:tx>
        <c:rich>
          <a:bodyPr/>
          <a:lstStyle/>
          <a:p>
            <a:pPr>
              <a:defRPr lang="es-ES"/>
            </a:pPr>
            <a:r>
              <a:rPr lang="es-ES_tradnl"/>
              <a:t>Number of tests passed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v>Tests passed</c:v>
          </c:tx>
          <c:cat>
            <c:strLit>
              <c:ptCount val="4"/>
              <c:pt idx="0">
                <c:v>0 test</c:v>
              </c:pt>
              <c:pt idx="1">
                <c:v>1 test</c:v>
              </c:pt>
              <c:pt idx="2">
                <c:v>2 tests</c:v>
              </c:pt>
              <c:pt idx="3">
                <c:v>3 tests</c:v>
              </c:pt>
            </c:strLit>
          </c:cat>
          <c:val>
            <c:numRef>
              <c:f>'Test level'!$J$2:$J$5</c:f>
              <c:numCache>
                <c:formatCode>0.00%</c:formatCode>
                <c:ptCount val="4"/>
                <c:pt idx="0">
                  <c:v>0.22727272727272729</c:v>
                </c:pt>
                <c:pt idx="1">
                  <c:v>9.0909090909090995E-2</c:v>
                </c:pt>
                <c:pt idx="2">
                  <c:v>0.18181818181818193</c:v>
                </c:pt>
                <c:pt idx="3">
                  <c:v>0.5</c:v>
                </c:pt>
              </c:numCache>
            </c:numRef>
          </c:val>
        </c:ser>
        <c:gapWidth val="95"/>
        <c:gapDepth val="95"/>
        <c:shape val="box"/>
        <c:axId val="101877248"/>
        <c:axId val="102003840"/>
        <c:axId val="0"/>
      </c:bar3DChart>
      <c:catAx>
        <c:axId val="101877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ES_tradnl"/>
          </a:p>
        </c:txPr>
        <c:crossAx val="102003840"/>
        <c:crosses val="autoZero"/>
        <c:auto val="1"/>
        <c:lblAlgn val="ctr"/>
        <c:lblOffset val="100"/>
      </c:catAx>
      <c:valAx>
        <c:axId val="1020038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S_tradnl"/>
          </a:p>
        </c:txPr>
        <c:crossAx val="101877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/>
            </a:pPr>
            <a:endParaRPr lang="es-ES_tradnl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es-ES_trad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_tradnl" dirty="0" smtClean="0"/>
              <a:t>1</a:t>
            </a:r>
            <a:r>
              <a:rPr lang="es-ES_tradnl" sz="2400" dirty="0" smtClean="0"/>
              <a:t>. </a:t>
            </a:r>
            <a:r>
              <a:rPr lang="es-ES_tradnl" sz="2400" dirty="0" err="1" smtClean="0"/>
              <a:t>Did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the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format</a:t>
            </a:r>
            <a:r>
              <a:rPr lang="es-ES_tradnl" sz="2400" baseline="0" dirty="0" smtClean="0"/>
              <a:t> of </a:t>
            </a:r>
            <a:r>
              <a:rPr lang="es-ES_tradnl" sz="2400" baseline="0" dirty="0" err="1" smtClean="0"/>
              <a:t>the</a:t>
            </a:r>
            <a:r>
              <a:rPr lang="es-ES_tradnl" sz="2400" baseline="0" dirty="0" smtClean="0"/>
              <a:t> oral </a:t>
            </a:r>
            <a:r>
              <a:rPr lang="es-ES_tradnl" sz="2400" baseline="0" dirty="0" err="1" smtClean="0"/>
              <a:t>exam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allow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you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to</a:t>
            </a:r>
            <a:r>
              <a:rPr lang="es-ES_tradnl" sz="2400" baseline="0" dirty="0" smtClean="0"/>
              <a:t> show </a:t>
            </a:r>
            <a:r>
              <a:rPr lang="es-ES_tradnl" sz="2400" baseline="0" dirty="0" err="1" smtClean="0"/>
              <a:t>your</a:t>
            </a:r>
            <a:r>
              <a:rPr lang="es-ES_tradnl" sz="2400" baseline="0" dirty="0" smtClean="0"/>
              <a:t> true </a:t>
            </a:r>
            <a:r>
              <a:rPr lang="es-ES_tradnl" sz="2400" baseline="0" dirty="0" err="1" smtClean="0"/>
              <a:t>level</a:t>
            </a:r>
            <a:r>
              <a:rPr lang="es-ES_tradnl" sz="2400" baseline="0" dirty="0" smtClean="0"/>
              <a:t> of </a:t>
            </a:r>
            <a:r>
              <a:rPr lang="es-ES_tradnl" sz="2400" baseline="0" dirty="0" err="1" smtClean="0"/>
              <a:t>English</a:t>
            </a:r>
            <a:r>
              <a:rPr lang="es-ES_tradnl" sz="2400" baseline="0" dirty="0" smtClean="0"/>
              <a:t>?</a:t>
            </a:r>
            <a:endParaRPr lang="es-ES_tradnl" sz="2400" dirty="0"/>
          </a:p>
        </c:rich>
      </c:tx>
      <c:layout/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v>CAE</c:v>
          </c:tx>
          <c:spPr>
            <a:solidFill>
              <a:srgbClr val="0033CC"/>
            </a:solidFill>
          </c:spPr>
          <c:dLbls>
            <c:dLbl>
              <c:idx val="0"/>
              <c:layout>
                <c:manualLayout>
                  <c:x val="0"/>
                  <c:y val="-1.2962962962962963E-2"/>
                </c:manualLayout>
              </c:layout>
              <c:showVal val="1"/>
            </c:dLbl>
            <c:dLbl>
              <c:idx val="1"/>
              <c:layout>
                <c:manualLayout>
                  <c:x val="4.4444444444444481E-2"/>
                  <c:y val="-1.8518518518518528E-2"/>
                </c:manualLayout>
              </c:layout>
              <c:showVal val="1"/>
            </c:dLbl>
            <c:dLbl>
              <c:idx val="2"/>
              <c:layout>
                <c:manualLayout>
                  <c:x val="-2.7777777777777822E-3"/>
                  <c:y val="-1.2962962962962963E-2"/>
                </c:manualLayout>
              </c:layout>
              <c:showVal val="1"/>
            </c:dLbl>
            <c:dLbl>
              <c:idx val="3"/>
              <c:layout>
                <c:manualLayout>
                  <c:x val="-1.38888888888889E-2"/>
                  <c:y val="-1.2962962962962963E-2"/>
                </c:manualLayout>
              </c:layout>
              <c:showVal val="1"/>
            </c:dLbl>
            <c:dLbl>
              <c:idx val="4"/>
              <c:layout>
                <c:manualLayout>
                  <c:x val="-2.3611111111111124E-2"/>
                  <c:y val="-1.296296296296296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800" b="1"/>
                </a:pPr>
                <a:endParaRPr lang="es-ES_tradnl"/>
              </a:p>
            </c:txPr>
            <c:showVal val="1"/>
          </c:dLbls>
          <c:cat>
            <c:strRef>
              <c:f>'Students perception'!$A$21:$A$25</c:f>
              <c:strCache>
                <c:ptCount val="5"/>
                <c:pt idx="0">
                  <c:v>A lot</c:v>
                </c:pt>
                <c:pt idx="1">
                  <c:v>Quite a lot</c:v>
                </c:pt>
                <c:pt idx="2">
                  <c:v>Neutral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perception'!$B$21:$B$25</c:f>
              <c:numCache>
                <c:formatCode>0.00%</c:formatCode>
                <c:ptCount val="5"/>
                <c:pt idx="0">
                  <c:v>0.31818181818181851</c:v>
                </c:pt>
                <c:pt idx="1">
                  <c:v>0.54545454545454541</c:v>
                </c:pt>
                <c:pt idx="2">
                  <c:v>9.090909090909105E-2</c:v>
                </c:pt>
                <c:pt idx="3">
                  <c:v>4.5454545454545463E-2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EOI</c:v>
          </c:tx>
          <c:spPr>
            <a:solidFill>
              <a:srgbClr val="E70C07"/>
            </a:solidFill>
          </c:spPr>
          <c:dLbls>
            <c:dLbl>
              <c:idx val="0"/>
              <c:layout>
                <c:manualLayout>
                  <c:x val="0"/>
                  <c:y val="-1.111111111111112E-2"/>
                </c:manualLayout>
              </c:layout>
              <c:showVal val="1"/>
            </c:dLbl>
            <c:dLbl>
              <c:idx val="1"/>
              <c:layout>
                <c:manualLayout>
                  <c:x val="5.2777777777777792E-2"/>
                  <c:y val="-1.1111111111111051E-2"/>
                </c:manualLayout>
              </c:layout>
              <c:showVal val="1"/>
            </c:dLbl>
            <c:dLbl>
              <c:idx val="2"/>
              <c:layout>
                <c:manualLayout>
                  <c:x val="-1.111111111111112E-2"/>
                  <c:y val="-1.111111111111112E-2"/>
                </c:manualLayout>
              </c:layout>
              <c:showVal val="1"/>
            </c:dLbl>
            <c:dLbl>
              <c:idx val="3"/>
              <c:layout>
                <c:manualLayout>
                  <c:x val="9.7222222222222224E-3"/>
                  <c:y val="-1.111111111111112E-2"/>
                </c:manualLayout>
              </c:layout>
              <c:showVal val="1"/>
            </c:dLbl>
            <c:dLbl>
              <c:idx val="4"/>
              <c:layout>
                <c:manualLayout>
                  <c:x val="5.416666666666671E-2"/>
                  <c:y val="-9.2592592592592692E-3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800" b="1"/>
                </a:pPr>
                <a:endParaRPr lang="es-ES_tradnl"/>
              </a:p>
            </c:txPr>
            <c:showVal val="1"/>
          </c:dLbls>
          <c:cat>
            <c:strRef>
              <c:f>'Students perception'!$A$21:$A$25</c:f>
              <c:strCache>
                <c:ptCount val="5"/>
                <c:pt idx="0">
                  <c:v>A lot</c:v>
                </c:pt>
                <c:pt idx="1">
                  <c:v>Quite a lot</c:v>
                </c:pt>
                <c:pt idx="2">
                  <c:v>Neutral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perception'!$B$49:$B$53</c:f>
              <c:numCache>
                <c:formatCode>0.00%</c:formatCode>
                <c:ptCount val="5"/>
                <c:pt idx="0">
                  <c:v>0.5</c:v>
                </c:pt>
                <c:pt idx="1">
                  <c:v>0.27272727272727282</c:v>
                </c:pt>
                <c:pt idx="2">
                  <c:v>0.13636363636363635</c:v>
                </c:pt>
                <c:pt idx="3">
                  <c:v>9.090909090909105E-2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33CC33"/>
            </a:solidFill>
          </c:spPr>
          <c:dLbls>
            <c:dLbl>
              <c:idx val="1"/>
              <c:layout>
                <c:manualLayout>
                  <c:x val="5.2777777777777792E-2"/>
                  <c:y val="-9.2592592592592692E-3"/>
                </c:manualLayout>
              </c:layout>
              <c:showVal val="1"/>
            </c:dLbl>
            <c:dLbl>
              <c:idx val="2"/>
              <c:layout>
                <c:manualLayout>
                  <c:x val="2.7777777777777811E-2"/>
                  <c:y val="-1.8518518518518528E-2"/>
                </c:manualLayout>
              </c:layout>
              <c:showVal val="1"/>
            </c:dLbl>
            <c:dLbl>
              <c:idx val="3"/>
              <c:layout>
                <c:manualLayout>
                  <c:x val="3.333333333333334E-2"/>
                  <c:y val="-1.8518518518518528E-2"/>
                </c:manualLayout>
              </c:layout>
              <c:showVal val="1"/>
            </c:dLbl>
            <c:dLbl>
              <c:idx val="4"/>
              <c:layout>
                <c:manualLayout>
                  <c:x val="3.0555555555555659E-2"/>
                  <c:y val="-1.8518518518518528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800" b="1"/>
                </a:pPr>
                <a:endParaRPr lang="es-ES_tradnl"/>
              </a:p>
            </c:txPr>
            <c:showVal val="1"/>
          </c:dLbls>
          <c:cat>
            <c:strRef>
              <c:f>'Students perception'!$A$21:$A$25</c:f>
              <c:strCache>
                <c:ptCount val="5"/>
                <c:pt idx="0">
                  <c:v>A lot</c:v>
                </c:pt>
                <c:pt idx="1">
                  <c:v>Quite a lot</c:v>
                </c:pt>
                <c:pt idx="2">
                  <c:v>Neutral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perception'!$B$78:$B$82</c:f>
              <c:numCache>
                <c:formatCode>0.00%</c:formatCode>
                <c:ptCount val="5"/>
                <c:pt idx="0">
                  <c:v>0.63636363636363702</c:v>
                </c:pt>
                <c:pt idx="1">
                  <c:v>0.31818181818181851</c:v>
                </c:pt>
                <c:pt idx="2">
                  <c:v>4.5454545454545463E-2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box"/>
        <c:axId val="69498368"/>
        <c:axId val="69499904"/>
        <c:axId val="101671808"/>
      </c:bar3DChart>
      <c:catAx>
        <c:axId val="6949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2200"/>
            </a:pPr>
            <a:endParaRPr lang="es-ES_tradnl"/>
          </a:p>
        </c:txPr>
        <c:crossAx val="69499904"/>
        <c:crosses val="autoZero"/>
        <c:auto val="1"/>
        <c:lblAlgn val="ctr"/>
        <c:lblOffset val="100"/>
      </c:catAx>
      <c:valAx>
        <c:axId val="69499904"/>
        <c:scaling>
          <c:orientation val="minMax"/>
        </c:scaling>
        <c:delete val="1"/>
        <c:axPos val="l"/>
        <c:numFmt formatCode="0.00%" sourceLinked="1"/>
        <c:tickLblPos val="none"/>
        <c:crossAx val="69498368"/>
        <c:crosses val="autoZero"/>
        <c:crossBetween val="between"/>
      </c:valAx>
      <c:serAx>
        <c:axId val="101671808"/>
        <c:scaling>
          <c:orientation val="minMax"/>
        </c:scaling>
        <c:delete val="1"/>
        <c:axPos val="b"/>
        <c:tickLblPos val="none"/>
        <c:crossAx val="69499904"/>
        <c:crosses val="autoZero"/>
      </c:serAx>
    </c:plotArea>
    <c:legend>
      <c:legendPos val="t"/>
      <c:layout>
        <c:manualLayout>
          <c:xMode val="edge"/>
          <c:yMode val="edge"/>
          <c:x val="0.31913998250218722"/>
          <c:y val="0.17335024788568096"/>
          <c:w val="0.38392379945600547"/>
          <c:h val="0.11647845300537238"/>
        </c:manualLayout>
      </c:layout>
      <c:txPr>
        <a:bodyPr/>
        <a:lstStyle/>
        <a:p>
          <a:pPr>
            <a:defRPr lang="es-ES" sz="2000"/>
          </a:pPr>
          <a:endParaRPr lang="es-ES_tradnl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4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2400" dirty="0" smtClean="0"/>
              <a:t>2. </a:t>
            </a:r>
            <a:r>
              <a:rPr lang="es-ES" sz="2400" dirty="0" err="1" smtClean="0"/>
              <a:t>Did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you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think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the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duration</a:t>
            </a:r>
            <a:r>
              <a:rPr lang="es-ES" sz="2400" baseline="0" dirty="0" smtClean="0"/>
              <a:t> of </a:t>
            </a:r>
            <a:r>
              <a:rPr lang="es-ES" sz="2400" baseline="0" dirty="0" err="1" smtClean="0"/>
              <a:t>the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exam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was</a:t>
            </a:r>
            <a:r>
              <a:rPr lang="es-ES" sz="2400" baseline="0" dirty="0" smtClean="0"/>
              <a:t> </a:t>
            </a:r>
            <a:r>
              <a:rPr lang="es-ES" sz="2400" baseline="0" dirty="0" err="1" smtClean="0"/>
              <a:t>adequate</a:t>
            </a:r>
            <a:r>
              <a:rPr lang="es-ES" sz="2400" baseline="0" dirty="0" smtClean="0"/>
              <a:t>?</a:t>
            </a:r>
            <a:endParaRPr lang="es-ES_tradnl" sz="2400" dirty="0"/>
          </a:p>
        </c:rich>
      </c:tx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v>CAE</c:v>
          </c:tx>
          <c:cat>
            <c:strRef>
              <c:f>'Students perception'!$C$21:$C$25</c:f>
              <c:strCache>
                <c:ptCount val="5"/>
                <c:pt idx="0">
                  <c:v>Very adequate</c:v>
                </c:pt>
                <c:pt idx="1">
                  <c:v>Quite adequate</c:v>
                </c:pt>
                <c:pt idx="2">
                  <c:v>Neutral </c:v>
                </c:pt>
                <c:pt idx="3">
                  <c:v>Not very adequate</c:v>
                </c:pt>
                <c:pt idx="4">
                  <c:v>Not adequate at all</c:v>
                </c:pt>
              </c:strCache>
            </c:strRef>
          </c:cat>
          <c:val>
            <c:numRef>
              <c:f>'Students perception'!$D$21:$D$25</c:f>
              <c:numCache>
                <c:formatCode>0.00%</c:formatCode>
                <c:ptCount val="5"/>
                <c:pt idx="0">
                  <c:v>0.27272727272727282</c:v>
                </c:pt>
                <c:pt idx="1">
                  <c:v>0.45454545454545453</c:v>
                </c:pt>
                <c:pt idx="2">
                  <c:v>0.18181818181818243</c:v>
                </c:pt>
                <c:pt idx="3">
                  <c:v>4.5454545454545463E-2</c:v>
                </c:pt>
                <c:pt idx="4">
                  <c:v>4.5454545454545463E-2</c:v>
                </c:pt>
              </c:numCache>
            </c:numRef>
          </c:val>
        </c:ser>
        <c:ser>
          <c:idx val="1"/>
          <c:order val="1"/>
          <c:tx>
            <c:v>EOI</c:v>
          </c:tx>
          <c:spPr>
            <a:solidFill>
              <a:srgbClr val="66CCFF"/>
            </a:solidFill>
          </c:spPr>
          <c:cat>
            <c:strRef>
              <c:f>'Students perception'!$C$21:$C$25</c:f>
              <c:strCache>
                <c:ptCount val="5"/>
                <c:pt idx="0">
                  <c:v>Very adequate</c:v>
                </c:pt>
                <c:pt idx="1">
                  <c:v>Quite adequate</c:v>
                </c:pt>
                <c:pt idx="2">
                  <c:v>Neutral </c:v>
                </c:pt>
                <c:pt idx="3">
                  <c:v>Not very adequate</c:v>
                </c:pt>
                <c:pt idx="4">
                  <c:v>Not adequate at all</c:v>
                </c:pt>
              </c:strCache>
            </c:strRef>
          </c:cat>
          <c:val>
            <c:numRef>
              <c:f>'Students perception'!$D$49:$D$53</c:f>
              <c:numCache>
                <c:formatCode>0.00%</c:formatCode>
                <c:ptCount val="5"/>
                <c:pt idx="0">
                  <c:v>0.22727272727272727</c:v>
                </c:pt>
                <c:pt idx="1">
                  <c:v>0.40909090909090995</c:v>
                </c:pt>
                <c:pt idx="2">
                  <c:v>0.36363636363636381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0000FF"/>
            </a:solidFill>
          </c:spPr>
          <c:cat>
            <c:strRef>
              <c:f>'Students perception'!$C$21:$C$25</c:f>
              <c:strCache>
                <c:ptCount val="5"/>
                <c:pt idx="0">
                  <c:v>Very adequate</c:v>
                </c:pt>
                <c:pt idx="1">
                  <c:v>Quite adequate</c:v>
                </c:pt>
                <c:pt idx="2">
                  <c:v>Neutral </c:v>
                </c:pt>
                <c:pt idx="3">
                  <c:v>Not very adequate</c:v>
                </c:pt>
                <c:pt idx="4">
                  <c:v>Not adequate at all</c:v>
                </c:pt>
              </c:strCache>
            </c:strRef>
          </c:cat>
          <c:val>
            <c:numRef>
              <c:f>'Students perception'!$D$78:$D$82</c:f>
              <c:numCache>
                <c:formatCode>0.00%</c:formatCode>
                <c:ptCount val="5"/>
                <c:pt idx="0">
                  <c:v>0.5</c:v>
                </c:pt>
                <c:pt idx="1">
                  <c:v>0.36363636363636381</c:v>
                </c:pt>
                <c:pt idx="2">
                  <c:v>9.0909090909091064E-2</c:v>
                </c:pt>
                <c:pt idx="3">
                  <c:v>4.5454545454545463E-2</c:v>
                </c:pt>
                <c:pt idx="4">
                  <c:v>0</c:v>
                </c:pt>
              </c:numCache>
            </c:numRef>
          </c:val>
        </c:ser>
        <c:gapWidth val="75"/>
        <c:shape val="box"/>
        <c:axId val="71024640"/>
        <c:axId val="71014656"/>
        <c:axId val="0"/>
      </c:bar3DChart>
      <c:valAx>
        <c:axId val="71014656"/>
        <c:scaling>
          <c:orientation val="minMax"/>
        </c:scaling>
        <c:axPos val="b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 sz="1600"/>
            </a:pPr>
            <a:endParaRPr lang="es-ES_tradnl"/>
          </a:p>
        </c:txPr>
        <c:crossAx val="71024640"/>
        <c:crosses val="autoZero"/>
        <c:crossBetween val="between"/>
      </c:valAx>
      <c:catAx>
        <c:axId val="710246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s-ES" sz="2000"/>
            </a:pPr>
            <a:endParaRPr lang="es-ES_tradnl"/>
          </a:p>
        </c:txPr>
        <c:crossAx val="71014656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lang="es-ES" sz="1800"/>
          </a:pPr>
          <a:endParaRPr lang="es-ES_tradnl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4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2400"/>
            </a:pPr>
            <a:r>
              <a:rPr lang="es-ES_tradnl" sz="2400" dirty="0" smtClean="0"/>
              <a:t>3. </a:t>
            </a:r>
            <a:r>
              <a:rPr lang="es-ES_tradnl" sz="2400" dirty="0" err="1" smtClean="0"/>
              <a:t>Di</a:t>
            </a:r>
            <a:r>
              <a:rPr lang="es-ES_tradnl" sz="2400" baseline="0" dirty="0" err="1" smtClean="0"/>
              <a:t>d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you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think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the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topics</a:t>
            </a:r>
            <a:r>
              <a:rPr lang="es-ES_tradnl" sz="2400" baseline="0" dirty="0" smtClean="0"/>
              <a:t> of </a:t>
            </a:r>
            <a:r>
              <a:rPr lang="es-ES_tradnl" sz="2400" baseline="0" dirty="0" err="1" smtClean="0"/>
              <a:t>conversation</a:t>
            </a:r>
            <a:r>
              <a:rPr lang="es-ES_tradnl" sz="2400" baseline="0" dirty="0" smtClean="0"/>
              <a:t> </a:t>
            </a:r>
            <a:r>
              <a:rPr lang="es-ES_tradnl" sz="2400" baseline="0" dirty="0" err="1" smtClean="0"/>
              <a:t>were</a:t>
            </a:r>
            <a:r>
              <a:rPr lang="es-ES_tradnl" sz="2400" baseline="0" dirty="0" smtClean="0"/>
              <a:t> </a:t>
            </a:r>
            <a:r>
              <a:rPr lang="es-ES_tradnl" sz="2400" dirty="0" err="1" smtClean="0"/>
              <a:t>easy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talk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about</a:t>
            </a:r>
            <a:r>
              <a:rPr lang="es-ES_tradnl" sz="2400" dirty="0" smtClean="0"/>
              <a:t>?</a:t>
            </a:r>
            <a:endParaRPr lang="es-ES_tradnl" sz="2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CAE</c:v>
          </c:tx>
          <c:spPr>
            <a:solidFill>
              <a:srgbClr val="E96909"/>
            </a:solidFill>
          </c:spPr>
          <c:cat>
            <c:strRef>
              <c:f>'Students perception'!$E$21:$E$25</c:f>
              <c:strCache>
                <c:ptCount val="5"/>
                <c:pt idx="0">
                  <c:v>Very easy</c:v>
                </c:pt>
                <c:pt idx="1">
                  <c:v>Quite easy</c:v>
                </c:pt>
                <c:pt idx="2">
                  <c:v>Neutral</c:v>
                </c:pt>
                <c:pt idx="3">
                  <c:v>Not really easy</c:v>
                </c:pt>
                <c:pt idx="4">
                  <c:v>Not easy at all</c:v>
                </c:pt>
              </c:strCache>
            </c:strRef>
          </c:cat>
          <c:val>
            <c:numRef>
              <c:f>'Students perception'!$F$21:$F$25</c:f>
              <c:numCache>
                <c:formatCode>0.00%</c:formatCode>
                <c:ptCount val="5"/>
                <c:pt idx="0">
                  <c:v>0.27272727272727282</c:v>
                </c:pt>
                <c:pt idx="1">
                  <c:v>0.54545454545454541</c:v>
                </c:pt>
                <c:pt idx="2">
                  <c:v>4.5454545454545463E-2</c:v>
                </c:pt>
                <c:pt idx="3">
                  <c:v>0.13636363636363635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EOI</c:v>
          </c:tx>
          <c:spPr>
            <a:solidFill>
              <a:srgbClr val="F89442"/>
            </a:solidFill>
          </c:spPr>
          <c:cat>
            <c:strRef>
              <c:f>'Students perception'!$E$21:$E$25</c:f>
              <c:strCache>
                <c:ptCount val="5"/>
                <c:pt idx="0">
                  <c:v>Very easy</c:v>
                </c:pt>
                <c:pt idx="1">
                  <c:v>Quite easy</c:v>
                </c:pt>
                <c:pt idx="2">
                  <c:v>Neutral</c:v>
                </c:pt>
                <c:pt idx="3">
                  <c:v>Not really easy</c:v>
                </c:pt>
                <c:pt idx="4">
                  <c:v>Not easy at all</c:v>
                </c:pt>
              </c:strCache>
            </c:strRef>
          </c:cat>
          <c:val>
            <c:numRef>
              <c:f>'Students perception'!$F$49:$F$53</c:f>
              <c:numCache>
                <c:formatCode>0.00%</c:formatCode>
                <c:ptCount val="5"/>
                <c:pt idx="0">
                  <c:v>0.18181818181818232</c:v>
                </c:pt>
                <c:pt idx="1">
                  <c:v>0.36363636363636381</c:v>
                </c:pt>
                <c:pt idx="2">
                  <c:v>0.27272727272727282</c:v>
                </c:pt>
                <c:pt idx="3">
                  <c:v>0.18181818181818232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FFD79B"/>
            </a:solidFill>
          </c:spPr>
          <c:cat>
            <c:strRef>
              <c:f>'Students perception'!$E$21:$E$25</c:f>
              <c:strCache>
                <c:ptCount val="5"/>
                <c:pt idx="0">
                  <c:v>Very easy</c:v>
                </c:pt>
                <c:pt idx="1">
                  <c:v>Quite easy</c:v>
                </c:pt>
                <c:pt idx="2">
                  <c:v>Neutral</c:v>
                </c:pt>
                <c:pt idx="3">
                  <c:v>Not really easy</c:v>
                </c:pt>
                <c:pt idx="4">
                  <c:v>Not easy at all</c:v>
                </c:pt>
              </c:strCache>
            </c:strRef>
          </c:cat>
          <c:val>
            <c:numRef>
              <c:f>'Students perception'!$F$78:$F$82</c:f>
              <c:numCache>
                <c:formatCode>0.00%</c:formatCode>
                <c:ptCount val="5"/>
                <c:pt idx="0">
                  <c:v>0.36363636363636381</c:v>
                </c:pt>
                <c:pt idx="1">
                  <c:v>0.36363636363636381</c:v>
                </c:pt>
                <c:pt idx="2">
                  <c:v>0.13636363636363635</c:v>
                </c:pt>
                <c:pt idx="3">
                  <c:v>0.13636363636363635</c:v>
                </c:pt>
                <c:pt idx="4">
                  <c:v>0</c:v>
                </c:pt>
              </c:numCache>
            </c:numRef>
          </c:val>
        </c:ser>
        <c:shape val="cylinder"/>
        <c:axId val="71133056"/>
        <c:axId val="71134592"/>
        <c:axId val="0"/>
      </c:bar3DChart>
      <c:catAx>
        <c:axId val="71133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800"/>
            </a:pPr>
            <a:endParaRPr lang="es-ES_tradnl"/>
          </a:p>
        </c:txPr>
        <c:crossAx val="71134592"/>
        <c:crosses val="autoZero"/>
        <c:auto val="1"/>
        <c:lblAlgn val="ctr"/>
        <c:lblOffset val="100"/>
      </c:catAx>
      <c:valAx>
        <c:axId val="711345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lang="es-ES" sz="1600"/>
            </a:pPr>
            <a:endParaRPr lang="es-ES_tradnl"/>
          </a:p>
        </c:txPr>
        <c:crossAx val="71133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 sz="1800"/>
          </a:pPr>
          <a:endParaRPr lang="es-ES_tradnl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4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2400">
                <a:solidFill>
                  <a:srgbClr val="33CC33"/>
                </a:solidFill>
              </a:defRPr>
            </a:pPr>
            <a:r>
              <a:rPr lang="es-ES_tradnl" sz="2400" dirty="0" smtClean="0">
                <a:solidFill>
                  <a:srgbClr val="33CC33"/>
                </a:solidFill>
              </a:rPr>
              <a:t>6. </a:t>
            </a:r>
            <a:r>
              <a:rPr lang="es-ES_tradnl" sz="2400" dirty="0" err="1" smtClean="0">
                <a:solidFill>
                  <a:srgbClr val="33CC33"/>
                </a:solidFill>
              </a:rPr>
              <a:t>Did</a:t>
            </a:r>
            <a:r>
              <a:rPr lang="es-ES_tradnl" sz="2400" dirty="0" smtClean="0">
                <a:solidFill>
                  <a:srgbClr val="33CC33"/>
                </a:solidFill>
              </a:rPr>
              <a:t> </a:t>
            </a:r>
            <a:r>
              <a:rPr lang="es-ES_tradnl" sz="2400" dirty="0" err="1" smtClean="0">
                <a:solidFill>
                  <a:srgbClr val="33CC33"/>
                </a:solidFill>
              </a:rPr>
              <a:t>you</a:t>
            </a:r>
            <a:r>
              <a:rPr lang="es-ES_tradnl" sz="2400" dirty="0" smtClean="0">
                <a:solidFill>
                  <a:srgbClr val="33CC33"/>
                </a:solidFill>
              </a:rPr>
              <a:t> </a:t>
            </a:r>
            <a:r>
              <a:rPr lang="es-ES_tradnl" sz="2400" dirty="0" err="1" smtClean="0">
                <a:solidFill>
                  <a:srgbClr val="33CC33"/>
                </a:solidFill>
              </a:rPr>
              <a:t>deliberately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include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language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items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to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impress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the</a:t>
            </a:r>
            <a:r>
              <a:rPr lang="es-ES_tradnl" sz="2400" baseline="0" dirty="0" smtClean="0">
                <a:solidFill>
                  <a:srgbClr val="33CC33"/>
                </a:solidFill>
              </a:rPr>
              <a:t> </a:t>
            </a:r>
            <a:r>
              <a:rPr lang="es-ES_tradnl" sz="2400" baseline="0" dirty="0" err="1" smtClean="0">
                <a:solidFill>
                  <a:srgbClr val="33CC33"/>
                </a:solidFill>
              </a:rPr>
              <a:t>examiner</a:t>
            </a:r>
            <a:r>
              <a:rPr lang="es-ES_tradnl" sz="2400" baseline="0" dirty="0" smtClean="0">
                <a:solidFill>
                  <a:srgbClr val="33CC33"/>
                </a:solidFill>
              </a:rPr>
              <a:t>?</a:t>
            </a:r>
            <a:endParaRPr lang="es-ES_tradnl" sz="2400" dirty="0">
              <a:solidFill>
                <a:srgbClr val="33CC33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CAE</c:v>
          </c:tx>
          <c:spPr>
            <a:solidFill>
              <a:srgbClr val="33CC33"/>
            </a:solidFill>
          </c:spPr>
          <c:cat>
            <c:strRef>
              <c:f>'Students perception'!$I$21:$I$25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perception'!$J$21:$J$25</c:f>
              <c:numCache>
                <c:formatCode>0.00%</c:formatCode>
                <c:ptCount val="5"/>
                <c:pt idx="0">
                  <c:v>9.0909090909091064E-2</c:v>
                </c:pt>
                <c:pt idx="1">
                  <c:v>0.3181818181818189</c:v>
                </c:pt>
                <c:pt idx="2">
                  <c:v>4.5454545454545463E-2</c:v>
                </c:pt>
                <c:pt idx="3">
                  <c:v>0.27272727272727282</c:v>
                </c:pt>
                <c:pt idx="4">
                  <c:v>0.27272727272727282</c:v>
                </c:pt>
              </c:numCache>
            </c:numRef>
          </c:val>
        </c:ser>
        <c:ser>
          <c:idx val="1"/>
          <c:order val="1"/>
          <c:tx>
            <c:v>EOI</c:v>
          </c:tx>
          <c:spPr>
            <a:solidFill>
              <a:srgbClr val="92D050"/>
            </a:solidFill>
          </c:spPr>
          <c:cat>
            <c:strRef>
              <c:f>'Students perception'!$I$21:$I$25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perception'!$J$49:$J$53</c:f>
              <c:numCache>
                <c:formatCode>0.00%</c:formatCode>
                <c:ptCount val="5"/>
                <c:pt idx="0">
                  <c:v>0</c:v>
                </c:pt>
                <c:pt idx="1">
                  <c:v>0.36363636363636381</c:v>
                </c:pt>
                <c:pt idx="2">
                  <c:v>4.5454545454545463E-2</c:v>
                </c:pt>
                <c:pt idx="3">
                  <c:v>0.22727272727272727</c:v>
                </c:pt>
                <c:pt idx="4">
                  <c:v>0.36363636363636381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CCFF66"/>
            </a:solidFill>
          </c:spPr>
          <c:cat>
            <c:strRef>
              <c:f>'Students perception'!$I$21:$I$25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perception'!$J$78:$J$82</c:f>
              <c:numCache>
                <c:formatCode>0.00%</c:formatCode>
                <c:ptCount val="5"/>
                <c:pt idx="0">
                  <c:v>4.7619047619047623E-2</c:v>
                </c:pt>
                <c:pt idx="1">
                  <c:v>0.38095238095238204</c:v>
                </c:pt>
                <c:pt idx="2">
                  <c:v>0</c:v>
                </c:pt>
                <c:pt idx="3">
                  <c:v>0.19047619047619102</c:v>
                </c:pt>
                <c:pt idx="4">
                  <c:v>0.38095238095238204</c:v>
                </c:pt>
              </c:numCache>
            </c:numRef>
          </c:val>
        </c:ser>
        <c:axId val="71177344"/>
        <c:axId val="71178880"/>
      </c:barChart>
      <c:catAx>
        <c:axId val="71177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2000">
                <a:solidFill>
                  <a:srgbClr val="33CC33"/>
                </a:solidFill>
              </a:defRPr>
            </a:pPr>
            <a:endParaRPr lang="es-ES_tradnl"/>
          </a:p>
        </c:txPr>
        <c:crossAx val="71178880"/>
        <c:crosses val="autoZero"/>
        <c:auto val="1"/>
        <c:lblAlgn val="ctr"/>
        <c:lblOffset val="100"/>
      </c:catAx>
      <c:valAx>
        <c:axId val="711788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lang="es-ES" sz="1800">
                <a:solidFill>
                  <a:srgbClr val="33CC33"/>
                </a:solidFill>
              </a:defRPr>
            </a:pPr>
            <a:endParaRPr lang="es-ES_tradnl"/>
          </a:p>
        </c:txPr>
        <c:crossAx val="71177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 sz="2000"/>
          </a:pPr>
          <a:endParaRPr lang="es-ES_tradnl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2400"/>
            </a:pPr>
            <a:r>
              <a:rPr lang="en-US" sz="2400" dirty="0" smtClean="0"/>
              <a:t>7. Did</a:t>
            </a:r>
            <a:r>
              <a:rPr lang="en-US" sz="2400" baseline="0" dirty="0" smtClean="0"/>
              <a:t> you make a particular effort to pronounce in a way you would not do normally?</a:t>
            </a:r>
            <a:endParaRPr lang="en-US" sz="2400" dirty="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CAE</c:v>
          </c:tx>
          <c:spPr>
            <a:solidFill>
              <a:srgbClr val="0000FF"/>
            </a:solidFill>
          </c:spPr>
          <c:dLbls>
            <c:txPr>
              <a:bodyPr/>
              <a:lstStyle/>
              <a:p>
                <a:pPr>
                  <a:defRPr lang="es-ES" sz="1600"/>
                </a:pPr>
                <a:endParaRPr lang="es-ES_tradnl"/>
              </a:p>
            </c:txPr>
            <c:showVal val="1"/>
          </c:dLbls>
          <c:cat>
            <c:strRef>
              <c:f>'Students perception'!$K$21:$K$25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perception'!$L$21:$L$25</c:f>
              <c:numCache>
                <c:formatCode>0.00%</c:formatCode>
                <c:ptCount val="5"/>
                <c:pt idx="0">
                  <c:v>9.0909090909091064E-2</c:v>
                </c:pt>
                <c:pt idx="1">
                  <c:v>0.22727272727272727</c:v>
                </c:pt>
                <c:pt idx="2">
                  <c:v>4.5454545454545463E-2</c:v>
                </c:pt>
                <c:pt idx="3">
                  <c:v>0.22727272727272727</c:v>
                </c:pt>
                <c:pt idx="4">
                  <c:v>0.40909090909091006</c:v>
                </c:pt>
              </c:numCache>
            </c:numRef>
          </c:val>
        </c:ser>
        <c:ser>
          <c:idx val="1"/>
          <c:order val="1"/>
          <c:tx>
            <c:v>EOI</c:v>
          </c:tx>
          <c:spPr>
            <a:solidFill>
              <a:srgbClr val="FF00FF"/>
            </a:solidFill>
          </c:spPr>
          <c:dLbls>
            <c:txPr>
              <a:bodyPr/>
              <a:lstStyle/>
              <a:p>
                <a:pPr>
                  <a:defRPr lang="es-ES" sz="1600"/>
                </a:pPr>
                <a:endParaRPr lang="es-ES_tradnl"/>
              </a:p>
            </c:txPr>
            <c:showVal val="1"/>
          </c:dLbls>
          <c:cat>
            <c:strRef>
              <c:f>'Students perception'!$K$21:$K$25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perception'!$L$49:$L$53</c:f>
              <c:numCache>
                <c:formatCode>0.00%</c:formatCode>
                <c:ptCount val="5"/>
                <c:pt idx="0">
                  <c:v>0.13636363636363635</c:v>
                </c:pt>
                <c:pt idx="1">
                  <c:v>0.18181818181818249</c:v>
                </c:pt>
                <c:pt idx="2">
                  <c:v>0</c:v>
                </c:pt>
                <c:pt idx="3">
                  <c:v>0.36363636363636381</c:v>
                </c:pt>
                <c:pt idx="4">
                  <c:v>0.31818181818181912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33CC33"/>
            </a:solidFill>
          </c:spPr>
          <c:dLbls>
            <c:txPr>
              <a:bodyPr/>
              <a:lstStyle/>
              <a:p>
                <a:pPr>
                  <a:defRPr lang="es-ES" sz="1600"/>
                </a:pPr>
                <a:endParaRPr lang="es-ES_tradnl"/>
              </a:p>
            </c:txPr>
            <c:showVal val="1"/>
          </c:dLbls>
          <c:cat>
            <c:strRef>
              <c:f>'Students perception'!$K$21:$K$25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perception'!$L$78:$L$82</c:f>
              <c:numCache>
                <c:formatCode>0.00%</c:formatCode>
                <c:ptCount val="5"/>
                <c:pt idx="0">
                  <c:v>4.5454545454545463E-2</c:v>
                </c:pt>
                <c:pt idx="1">
                  <c:v>0.22727272727272727</c:v>
                </c:pt>
                <c:pt idx="2">
                  <c:v>0</c:v>
                </c:pt>
                <c:pt idx="3">
                  <c:v>0.31818181818181912</c:v>
                </c:pt>
                <c:pt idx="4">
                  <c:v>0.40909090909091006</c:v>
                </c:pt>
              </c:numCache>
            </c:numRef>
          </c:val>
        </c:ser>
        <c:dLbls>
          <c:showVal val="1"/>
        </c:dLbls>
        <c:shape val="cylinder"/>
        <c:axId val="71223168"/>
        <c:axId val="71224704"/>
        <c:axId val="0"/>
      </c:bar3DChart>
      <c:catAx>
        <c:axId val="712231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s-ES" sz="2000"/>
            </a:pPr>
            <a:endParaRPr lang="es-ES_tradnl"/>
          </a:p>
        </c:txPr>
        <c:crossAx val="71224704"/>
        <c:crosses val="autoZero"/>
        <c:auto val="1"/>
        <c:lblAlgn val="ctr"/>
        <c:lblOffset val="100"/>
      </c:catAx>
      <c:valAx>
        <c:axId val="71224704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71223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106736657917758"/>
          <c:y val="0.1522037037037037"/>
          <c:w val="0.28869860017497856"/>
          <c:h val="4.3881889763779387E-2"/>
        </c:manualLayout>
      </c:layout>
      <c:txPr>
        <a:bodyPr/>
        <a:lstStyle/>
        <a:p>
          <a:pPr>
            <a:defRPr lang="es-ES" sz="2000"/>
          </a:pPr>
          <a:endParaRPr lang="es-ES_tradnl"/>
        </a:p>
      </c:txPr>
    </c:legend>
    <c:plotVisOnly val="1"/>
  </c:chart>
  <c:spPr>
    <a:solidFill>
      <a:srgbClr val="CCCCFF"/>
    </a:soli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4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2400">
                <a:solidFill>
                  <a:srgbClr val="FF5050"/>
                </a:solidFill>
              </a:defRPr>
            </a:pPr>
            <a:r>
              <a:rPr lang="es-ES_tradnl" sz="2400" dirty="0" smtClean="0">
                <a:solidFill>
                  <a:schemeClr val="bg1"/>
                </a:solidFill>
              </a:rPr>
              <a:t>8. </a:t>
            </a:r>
            <a:r>
              <a:rPr lang="es-ES_tradnl" sz="2400" dirty="0" err="1" smtClean="0">
                <a:solidFill>
                  <a:schemeClr val="bg1"/>
                </a:solidFill>
              </a:rPr>
              <a:t>Did</a:t>
            </a:r>
            <a:r>
              <a:rPr lang="es-ES_tradnl" sz="2400" dirty="0" smtClean="0">
                <a:solidFill>
                  <a:schemeClr val="bg1"/>
                </a:solidFill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</a:rPr>
              <a:t>you</a:t>
            </a:r>
            <a:r>
              <a:rPr lang="es-ES_tradnl" sz="2400" dirty="0" smtClean="0">
                <a:solidFill>
                  <a:schemeClr val="bg1"/>
                </a:solidFill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</a:rPr>
              <a:t>leave</a:t>
            </a:r>
            <a:r>
              <a:rPr lang="es-ES_tradnl" sz="2400" dirty="0" smtClean="0">
                <a:solidFill>
                  <a:schemeClr val="bg1"/>
                </a:solidFill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</a:rPr>
              <a:t>the</a:t>
            </a:r>
            <a:r>
              <a:rPr lang="es-ES_tradnl" sz="2400" dirty="0" smtClean="0">
                <a:solidFill>
                  <a:schemeClr val="bg1"/>
                </a:solidFill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</a:rPr>
              <a:t>exam</a:t>
            </a:r>
            <a:r>
              <a:rPr lang="es-ES_tradnl" sz="2400" dirty="0" smtClean="0">
                <a:solidFill>
                  <a:schemeClr val="bg1"/>
                </a:solidFill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</a:rPr>
              <a:t>with</a:t>
            </a:r>
            <a:r>
              <a:rPr lang="es-ES_tradnl" sz="2400" dirty="0" smtClean="0">
                <a:solidFill>
                  <a:schemeClr val="bg1"/>
                </a:solidFill>
              </a:rPr>
              <a:t> a </a:t>
            </a:r>
            <a:r>
              <a:rPr lang="es-ES_tradnl" sz="2400" dirty="0" err="1" smtClean="0">
                <a:solidFill>
                  <a:schemeClr val="bg1"/>
                </a:solidFill>
              </a:rPr>
              <a:t>clear</a:t>
            </a:r>
            <a:r>
              <a:rPr lang="es-ES_tradnl" sz="2400" dirty="0" smtClean="0">
                <a:solidFill>
                  <a:schemeClr val="bg1"/>
                </a:solidFill>
              </a:rPr>
              <a:t> idea</a:t>
            </a:r>
            <a:r>
              <a:rPr lang="es-ES_tradnl" sz="2400" baseline="0" dirty="0" smtClean="0">
                <a:solidFill>
                  <a:schemeClr val="bg1"/>
                </a:solidFill>
              </a:rPr>
              <a:t> of </a:t>
            </a:r>
            <a:r>
              <a:rPr lang="es-ES_tradnl" sz="2400" baseline="0" dirty="0" err="1" smtClean="0">
                <a:solidFill>
                  <a:schemeClr val="bg1"/>
                </a:solidFill>
              </a:rPr>
              <a:t>how</a:t>
            </a:r>
            <a:r>
              <a:rPr lang="es-ES_tradnl" sz="2400" baseline="0" dirty="0" smtClean="0">
                <a:solidFill>
                  <a:schemeClr val="bg1"/>
                </a:solidFill>
              </a:rPr>
              <a:t> </a:t>
            </a:r>
            <a:r>
              <a:rPr lang="es-ES_tradnl" sz="2400" baseline="0" dirty="0" err="1" smtClean="0">
                <a:solidFill>
                  <a:schemeClr val="bg1"/>
                </a:solidFill>
              </a:rPr>
              <a:t>you</a:t>
            </a:r>
            <a:r>
              <a:rPr lang="es-ES_tradnl" sz="2400" baseline="0" dirty="0" smtClean="0">
                <a:solidFill>
                  <a:schemeClr val="bg1"/>
                </a:solidFill>
              </a:rPr>
              <a:t> </a:t>
            </a:r>
            <a:r>
              <a:rPr lang="es-ES_tradnl" sz="2400" baseline="0" dirty="0" err="1" smtClean="0">
                <a:solidFill>
                  <a:schemeClr val="bg1"/>
                </a:solidFill>
              </a:rPr>
              <a:t>did</a:t>
            </a:r>
            <a:r>
              <a:rPr lang="es-ES_tradnl" sz="2400" baseline="0" dirty="0" smtClean="0">
                <a:solidFill>
                  <a:schemeClr val="bg1"/>
                </a:solidFill>
              </a:rPr>
              <a:t>?</a:t>
            </a:r>
            <a:endParaRPr lang="es-ES_tradnl" sz="2400" dirty="0">
              <a:solidFill>
                <a:schemeClr val="bg1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CAE</c:v>
          </c:tx>
          <c:spPr>
            <a:solidFill>
              <a:srgbClr val="00CC00"/>
            </a:solidFill>
          </c:spPr>
          <c:cat>
            <c:strRef>
              <c:f>'Students perception'!$M$21:$M$25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perception'!$N$21:$N$25</c:f>
              <c:numCache>
                <c:formatCode>0.00%</c:formatCode>
                <c:ptCount val="5"/>
                <c:pt idx="0">
                  <c:v>0.22727272727272727</c:v>
                </c:pt>
                <c:pt idx="1">
                  <c:v>0.5</c:v>
                </c:pt>
                <c:pt idx="2">
                  <c:v>0.13636363636363635</c:v>
                </c:pt>
                <c:pt idx="3">
                  <c:v>0.13636363636363635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EOI</c:v>
          </c:tx>
          <c:cat>
            <c:strRef>
              <c:f>'Students perception'!$M$21:$M$25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perception'!$N$49:$N$53</c:f>
              <c:numCache>
                <c:formatCode>0.00%</c:formatCode>
                <c:ptCount val="5"/>
                <c:pt idx="0">
                  <c:v>0.18181818181818232</c:v>
                </c:pt>
                <c:pt idx="1">
                  <c:v>0.45454545454545453</c:v>
                </c:pt>
                <c:pt idx="2">
                  <c:v>0.13636363636363635</c:v>
                </c:pt>
                <c:pt idx="3">
                  <c:v>0.13636363636363635</c:v>
                </c:pt>
                <c:pt idx="4">
                  <c:v>9.0909090909091064E-2</c:v>
                </c:pt>
              </c:numCache>
            </c:numRef>
          </c:val>
        </c:ser>
        <c:ser>
          <c:idx val="2"/>
          <c:order val="2"/>
          <c:tx>
            <c:v>UNED</c:v>
          </c:tx>
          <c:spPr>
            <a:solidFill>
              <a:srgbClr val="FF5050"/>
            </a:solidFill>
          </c:spPr>
          <c:cat>
            <c:strRef>
              <c:f>'Students perception'!$M$21:$M$25</c:f>
              <c:strCache>
                <c:ptCount val="5"/>
                <c:pt idx="0">
                  <c:v>A lot</c:v>
                </c:pt>
                <c:pt idx="1">
                  <c:v>Somewhat</c:v>
                </c:pt>
                <c:pt idx="2">
                  <c:v>Undecided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'Students perception'!$N$78:$N$82</c:f>
              <c:numCache>
                <c:formatCode>0.00%</c:formatCode>
                <c:ptCount val="5"/>
                <c:pt idx="0">
                  <c:v>0.13636363636363635</c:v>
                </c:pt>
                <c:pt idx="1">
                  <c:v>0.72727272727272729</c:v>
                </c:pt>
                <c:pt idx="2">
                  <c:v>9.0909090909091064E-2</c:v>
                </c:pt>
                <c:pt idx="3">
                  <c:v>4.5454545454545463E-2</c:v>
                </c:pt>
                <c:pt idx="4">
                  <c:v>0</c:v>
                </c:pt>
              </c:numCache>
            </c:numRef>
          </c:val>
        </c:ser>
        <c:shape val="cylinder"/>
        <c:axId val="71091712"/>
        <c:axId val="71093248"/>
        <c:axId val="0"/>
      </c:bar3DChart>
      <c:catAx>
        <c:axId val="71091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2000">
                <a:solidFill>
                  <a:schemeClr val="bg1"/>
                </a:solidFill>
              </a:defRPr>
            </a:pPr>
            <a:endParaRPr lang="es-ES_tradnl"/>
          </a:p>
        </c:txPr>
        <c:crossAx val="71093248"/>
        <c:crosses val="autoZero"/>
        <c:auto val="1"/>
        <c:lblAlgn val="ctr"/>
        <c:lblOffset val="100"/>
      </c:catAx>
      <c:valAx>
        <c:axId val="710932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lang="es-ES" sz="1800">
                <a:solidFill>
                  <a:schemeClr val="bg1"/>
                </a:solidFill>
              </a:defRPr>
            </a:pPr>
            <a:endParaRPr lang="es-ES_tradnl"/>
          </a:p>
        </c:txPr>
        <c:crossAx val="71091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 sz="2000"/>
          </a:pPr>
          <a:endParaRPr lang="es-ES_tradnl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C6A6C95-DD9A-449C-90C5-B43D82CBBF4E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32BF39FF-A8D2-4210-941C-3C78D37F6E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1DD44B-8A03-4D3B-BF43-8C10BC554D85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F39FF-A8D2-4210-941C-3C78D37F6E09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65668-0D7F-4434-94FA-F61D1915AB7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2862-E72A-48B5-9040-C46CE8BA709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EAAE-9B43-430F-B121-BA2AE973E2E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8680B-4202-403E-8156-DB8654AA63A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8324-16CE-4079-B798-72AC4C8AC78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F57B-AB99-4BDB-8C75-1D3A13BE6A9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BC4D1-D13D-4D0F-9A5F-299D84F2101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2C49-F546-4134-A090-136137CC7B8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2089-EE23-43C7-B9F8-CEFFF65F39B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9168-53D5-45D6-B35D-ECDC2E48EF2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F588F-598C-44A9-8C19-A52DD8CD9B5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4F33F6-28E0-40D4-A9AA-31EFA72AE76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/>
          </a:p>
        </p:txBody>
      </p: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5435600" y="4221163"/>
            <a:ext cx="338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2" name="5 CuadroTexto"/>
          <p:cNvSpPr txBox="1">
            <a:spLocks noChangeArrowheads="1"/>
          </p:cNvSpPr>
          <p:nvPr/>
        </p:nvSpPr>
        <p:spPr bwMode="auto">
          <a:xfrm>
            <a:off x="5219700" y="3573463"/>
            <a:ext cx="3529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Bárbara Eizaga Rebo</a:t>
            </a:r>
          </a:p>
        </p:txBody>
      </p:sp>
      <p:sp>
        <p:nvSpPr>
          <p:cNvPr id="2053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smtClean="0"/>
          </a:p>
        </p:txBody>
      </p:sp>
      <p:pic>
        <p:nvPicPr>
          <p:cNvPr id="2054" name="6 Imagen" descr="cadi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9 CuadroTexto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English oral test assessment within the CEFR: Perception, variability and standardization</a:t>
            </a:r>
            <a:r>
              <a:rPr lang="en-GB" sz="2800" b="1"/>
              <a:t>. </a:t>
            </a:r>
            <a:endParaRPr lang="es-ES_tradnl" sz="2800" b="1"/>
          </a:p>
        </p:txBody>
      </p:sp>
      <p:sp>
        <p:nvSpPr>
          <p:cNvPr id="2056" name="10 CuadroTexto"/>
          <p:cNvSpPr txBox="1">
            <a:spLocks noChangeArrowheads="1"/>
          </p:cNvSpPr>
          <p:nvPr/>
        </p:nvSpPr>
        <p:spPr bwMode="auto">
          <a:xfrm>
            <a:off x="5076825" y="4005263"/>
            <a:ext cx="3816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altLang="es-ES" sz="2400" b="1"/>
              <a:t>Bárbara Eizaga-Rebollar  </a:t>
            </a:r>
          </a:p>
          <a:p>
            <a:r>
              <a:rPr lang="es-ES" altLang="es-ES" sz="2400" b="1"/>
              <a:t>barbara.eizaga@uca.es</a:t>
            </a:r>
          </a:p>
          <a:p>
            <a:endParaRPr lang="es-ES" altLang="es-ES" sz="2400" b="1"/>
          </a:p>
          <a:p>
            <a:r>
              <a:rPr lang="es-ES" altLang="es-ES" sz="2400" b="1"/>
              <a:t>David Levey 	</a:t>
            </a:r>
          </a:p>
          <a:p>
            <a:r>
              <a:rPr lang="es-ES" altLang="es-ES" sz="2400" b="1"/>
              <a:t>david.levey@uca.es</a:t>
            </a:r>
          </a:p>
          <a:p>
            <a:endParaRPr lang="es-ES" altLang="es-ES" sz="2400" b="1"/>
          </a:p>
          <a:p>
            <a:pPr algn="r"/>
            <a:r>
              <a:rPr lang="es-ES" altLang="es-ES" sz="2000" b="1"/>
              <a:t>Sèvres, 31 May 2017</a:t>
            </a:r>
          </a:p>
          <a:p>
            <a:endParaRPr lang="es-ES" sz="2400"/>
          </a:p>
        </p:txBody>
      </p:sp>
      <p:pic>
        <p:nvPicPr>
          <p:cNvPr id="2057" name="Picture 6" descr="descar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05500"/>
            <a:ext cx="2609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r>
              <a:rPr lang="es-ES" sz="3200" b="1" smtClean="0">
                <a:solidFill>
                  <a:srgbClr val="FF9900"/>
                </a:solidFill>
              </a:rPr>
              <a:t>CAE: Scoring scale for speaking test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214313" y="1071563"/>
          <a:ext cx="8715438" cy="52149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05146"/>
                <a:gridCol w="2905146"/>
                <a:gridCol w="2905146"/>
              </a:tblGrid>
              <a:tr h="1196356">
                <a:tc>
                  <a:txBody>
                    <a:bodyPr/>
                    <a:lstStyle/>
                    <a:p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test score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Cambridge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English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Scale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Score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CEFR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1035910">
                <a:tc>
                  <a:txBody>
                    <a:bodyPr/>
                    <a:lstStyle/>
                    <a:p>
                      <a:pPr algn="ctr"/>
                      <a:endParaRPr lang="es-E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s-ES_tradn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s-ES_tradn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es-ES_tradn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994236"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45</a:t>
                      </a:r>
                      <a:endParaRPr lang="es-ES_tradnl" sz="2800" dirty="0"/>
                    </a:p>
                  </a:txBody>
                  <a:tcPr>
                    <a:solidFill>
                      <a:srgbClr val="FFFF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180</a:t>
                      </a:r>
                      <a:endParaRPr lang="es-ES_tradnl" sz="2800" dirty="0"/>
                    </a:p>
                  </a:txBody>
                  <a:tcPr>
                    <a:solidFill>
                      <a:srgbClr val="FFFF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C1</a:t>
                      </a:r>
                      <a:endParaRPr lang="es-ES_tradnl" sz="2800" dirty="0"/>
                    </a:p>
                  </a:txBody>
                  <a:tcPr>
                    <a:solidFill>
                      <a:srgbClr val="FFFF6D"/>
                    </a:solidFill>
                  </a:tcPr>
                </a:tc>
              </a:tr>
              <a:tr h="994236"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30</a:t>
                      </a:r>
                      <a:endParaRPr lang="es-ES_tradnl" sz="2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160</a:t>
                      </a:r>
                      <a:endParaRPr lang="es-ES_tradnl" sz="2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B2</a:t>
                      </a:r>
                      <a:endParaRPr lang="es-ES_tradnl" sz="2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94236"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17</a:t>
                      </a:r>
                      <a:endParaRPr lang="es-ES_tradnl" sz="2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142*</a:t>
                      </a:r>
                      <a:endParaRPr lang="es-ES_tradnl" sz="2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 smtClean="0"/>
                    </a:p>
                    <a:p>
                      <a:pPr algn="ctr"/>
                      <a:r>
                        <a:rPr lang="es-ES" sz="2800" dirty="0" smtClean="0"/>
                        <a:t>-</a:t>
                      </a:r>
                      <a:endParaRPr lang="es-ES_tradnl" sz="2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287" name="7 CuadroTexto"/>
          <p:cNvSpPr txBox="1">
            <a:spLocks noChangeArrowheads="1"/>
          </p:cNvSpPr>
          <p:nvPr/>
        </p:nvSpPr>
        <p:spPr bwMode="auto">
          <a:xfrm>
            <a:off x="428625" y="6488113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* Minimum score reported for </a:t>
            </a:r>
            <a:r>
              <a:rPr lang="es-ES" i="1"/>
              <a:t>Advanced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s-ES" altLang="es-ES" sz="3200" b="1" smtClean="0">
                <a:solidFill>
                  <a:srgbClr val="008000"/>
                </a:solidFill>
              </a:rPr>
              <a:t>OFFICIAL LANGUAGE SCHOOL (EOI)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616950" cy="5526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s-ES" altLang="es-ES" sz="3000" dirty="0" smtClean="0"/>
              <a:t>2 </a:t>
            </a:r>
            <a:r>
              <a:rPr lang="es-ES" altLang="es-ES" sz="3000" dirty="0" err="1" smtClean="0"/>
              <a:t>candidates</a:t>
            </a:r>
            <a:r>
              <a:rPr lang="es-ES" altLang="es-ES" sz="3000" dirty="0" smtClean="0"/>
              <a:t>/ 2 </a:t>
            </a:r>
            <a:r>
              <a:rPr lang="es-ES" altLang="es-ES" sz="3000" dirty="0" err="1" smtClean="0"/>
              <a:t>examiners</a:t>
            </a:r>
            <a:r>
              <a:rPr lang="es-ES" altLang="es-ES" sz="3000" dirty="0" smtClean="0"/>
              <a:t> (1 interlocutor &amp; 1 </a:t>
            </a:r>
            <a:r>
              <a:rPr lang="es-ES" altLang="es-ES" sz="3000" dirty="0" err="1" smtClean="0"/>
              <a:t>judge</a:t>
            </a:r>
            <a:r>
              <a:rPr lang="es-ES" altLang="es-ES" sz="3000" dirty="0" smtClean="0"/>
              <a:t> </a:t>
            </a:r>
            <a:r>
              <a:rPr lang="es-ES" altLang="es-ES" sz="3000" dirty="0" err="1" smtClean="0"/>
              <a:t>interchanging</a:t>
            </a:r>
            <a:r>
              <a:rPr lang="es-ES" altLang="es-ES" sz="3000" dirty="0" smtClean="0"/>
              <a:t> roles </a:t>
            </a:r>
            <a:r>
              <a:rPr lang="es-ES" altLang="es-ES" sz="3000" dirty="0" err="1" smtClean="0"/>
              <a:t>during</a:t>
            </a:r>
            <a:r>
              <a:rPr lang="es-ES" altLang="es-ES" sz="3000" dirty="0" smtClean="0"/>
              <a:t> </a:t>
            </a:r>
            <a:r>
              <a:rPr lang="es-ES" altLang="es-ES" sz="3000" dirty="0" err="1" smtClean="0"/>
              <a:t>the</a:t>
            </a:r>
            <a:r>
              <a:rPr lang="es-ES" altLang="es-ES" sz="3000" dirty="0" smtClean="0"/>
              <a:t> test) 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s-ES" altLang="es-ES" sz="3000" dirty="0" smtClean="0"/>
              <a:t>Time: 30 minutes (15 minutes </a:t>
            </a:r>
            <a:r>
              <a:rPr lang="es-ES" altLang="es-ES" sz="3000" dirty="0" err="1" smtClean="0"/>
              <a:t>max</a:t>
            </a:r>
            <a:r>
              <a:rPr lang="es-ES" altLang="es-ES" sz="3000" dirty="0" smtClean="0"/>
              <a:t>. </a:t>
            </a:r>
            <a:r>
              <a:rPr lang="es-ES" altLang="es-ES" sz="3000" dirty="0" err="1" smtClean="0"/>
              <a:t>preparation</a:t>
            </a:r>
            <a:r>
              <a:rPr lang="es-ES" altLang="es-ES" sz="3000" dirty="0" smtClean="0"/>
              <a:t>; 15 minutes </a:t>
            </a:r>
            <a:r>
              <a:rPr lang="es-ES" altLang="es-ES" sz="3000" dirty="0" err="1" smtClean="0"/>
              <a:t>max</a:t>
            </a:r>
            <a:r>
              <a:rPr lang="es-ES" altLang="es-ES" sz="3000" dirty="0" smtClean="0"/>
              <a:t>. </a:t>
            </a:r>
            <a:r>
              <a:rPr lang="es-ES" altLang="es-ES" sz="3000" dirty="0" err="1" smtClean="0"/>
              <a:t>exam</a:t>
            </a:r>
            <a:r>
              <a:rPr lang="es-ES" altLang="es-ES" sz="3000" dirty="0" smtClean="0"/>
              <a:t>)</a:t>
            </a:r>
          </a:p>
          <a:p>
            <a:pPr algn="just" eaLnBrk="1" hangingPunct="1">
              <a:buFontTx/>
              <a:buNone/>
            </a:pPr>
            <a:endParaRPr lang="es-ES" altLang="es-ES" sz="3000" b="1" dirty="0" smtClean="0">
              <a:solidFill>
                <a:srgbClr val="0000CC"/>
              </a:solidFill>
            </a:endParaRPr>
          </a:p>
          <a:p>
            <a:pPr algn="just" eaLnBrk="1" hangingPunct="1">
              <a:spcAft>
                <a:spcPts val="1200"/>
              </a:spcAft>
              <a:buFontTx/>
              <a:buNone/>
            </a:pPr>
            <a:r>
              <a:rPr lang="es-ES" altLang="es-ES" sz="3000" b="1" dirty="0" smtClean="0">
                <a:solidFill>
                  <a:srgbClr val="008000"/>
                </a:solidFill>
              </a:rPr>
              <a:t>TEST FORMAT</a:t>
            </a:r>
          </a:p>
          <a:p>
            <a:pPr algn="just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es-ES" altLang="es-ES" sz="3000" dirty="0" smtClean="0"/>
              <a:t>Individual monologue (3-4 minutes </a:t>
            </a:r>
            <a:r>
              <a:rPr lang="es-ES" altLang="es-ES" sz="3000" dirty="0" err="1" smtClean="0"/>
              <a:t>maximum</a:t>
            </a:r>
            <a:r>
              <a:rPr lang="es-ES" altLang="es-ES" sz="3000" dirty="0" smtClean="0"/>
              <a:t>)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altLang="es-ES" sz="3000" dirty="0" smtClean="0"/>
              <a:t>Dialogue </a:t>
            </a:r>
            <a:r>
              <a:rPr lang="es-ES" altLang="es-ES" sz="3000" dirty="0" err="1" smtClean="0"/>
              <a:t>with</a:t>
            </a:r>
            <a:r>
              <a:rPr lang="es-ES" altLang="es-ES" sz="3000" dirty="0" smtClean="0"/>
              <a:t> </a:t>
            </a:r>
            <a:r>
              <a:rPr lang="es-ES" altLang="es-ES" sz="3000" dirty="0" err="1" smtClean="0"/>
              <a:t>partner</a:t>
            </a:r>
            <a:r>
              <a:rPr lang="es-ES" altLang="es-ES" sz="3000" dirty="0" smtClean="0"/>
              <a:t> (6-8 minutes)</a:t>
            </a:r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r>
              <a:rPr lang="es-ES" sz="3200" smtClean="0">
                <a:solidFill>
                  <a:srgbClr val="008000"/>
                </a:solidFill>
              </a:rPr>
              <a:t>Oral expression assessment sheet:</a:t>
            </a:r>
          </a:p>
        </p:txBody>
      </p:sp>
      <p:pic>
        <p:nvPicPr>
          <p:cNvPr id="13316" name="14 Marcador de contenido" descr="guia-candidato 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14375"/>
            <a:ext cx="9144000" cy="614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42937"/>
          </a:xfrm>
        </p:spPr>
        <p:txBody>
          <a:bodyPr/>
          <a:lstStyle/>
          <a:p>
            <a:r>
              <a:rPr lang="es-ES" sz="3200" b="1" smtClean="0">
                <a:solidFill>
                  <a:srgbClr val="008000"/>
                </a:solidFill>
              </a:rPr>
              <a:t>Oral interaction assessment sheet</a:t>
            </a:r>
            <a:br>
              <a:rPr lang="es-ES" sz="3200" b="1" smtClean="0">
                <a:solidFill>
                  <a:srgbClr val="008000"/>
                </a:solidFill>
              </a:rPr>
            </a:br>
            <a:endParaRPr lang="es-ES" sz="3200" b="1" smtClean="0">
              <a:solidFill>
                <a:srgbClr val="008000"/>
              </a:solidFill>
            </a:endParaRPr>
          </a:p>
        </p:txBody>
      </p:sp>
      <p:pic>
        <p:nvPicPr>
          <p:cNvPr id="14340" name="10 Marcador de contenido" descr="guia-del-alumnado-c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571500"/>
            <a:ext cx="9144000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42937"/>
          </a:xfrm>
        </p:spPr>
        <p:txBody>
          <a:bodyPr/>
          <a:lstStyle/>
          <a:p>
            <a:r>
              <a:rPr lang="es-ES" sz="3200" b="1" dirty="0" smtClean="0">
                <a:solidFill>
                  <a:srgbClr val="008000"/>
                </a:solidFill>
              </a:rPr>
              <a:t>EOI rating </a:t>
            </a:r>
            <a:r>
              <a:rPr lang="es-ES" sz="3200" b="1" dirty="0" err="1" smtClean="0">
                <a:solidFill>
                  <a:srgbClr val="008000"/>
                </a:solidFill>
              </a:rPr>
              <a:t>scale</a:t>
            </a:r>
            <a:r>
              <a:rPr lang="es-ES" sz="3200" b="1" dirty="0" smtClean="0">
                <a:solidFill>
                  <a:srgbClr val="008000"/>
                </a:solidFill>
              </a:rPr>
              <a:t/>
            </a:r>
            <a:br>
              <a:rPr lang="es-ES" sz="3200" b="1" dirty="0" smtClean="0">
                <a:solidFill>
                  <a:srgbClr val="008000"/>
                </a:solidFill>
              </a:rPr>
            </a:br>
            <a:endParaRPr lang="es-ES" sz="3200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79513" y="692697"/>
          <a:ext cx="8784976" cy="5910217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248471"/>
                <a:gridCol w="2455305"/>
                <a:gridCol w="2081200"/>
              </a:tblGrid>
              <a:tr h="532477">
                <a:tc>
                  <a:txBody>
                    <a:bodyPr/>
                    <a:lstStyle/>
                    <a:p>
                      <a:pPr algn="l"/>
                      <a:r>
                        <a:rPr lang="es-ES" sz="2000" dirty="0" smtClean="0">
                          <a:solidFill>
                            <a:schemeClr val="bg1"/>
                          </a:solidFill>
                        </a:rPr>
                        <a:t>Monologue </a:t>
                      </a:r>
                      <a:endParaRPr lang="es-ES_tradnl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A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r>
                        <a:rPr lang="es-ES_tradnl" sz="2000" baseline="0" dirty="0" smtClean="0">
                          <a:solidFill>
                            <a:schemeClr val="bg1"/>
                          </a:solidFill>
                        </a:rPr>
                        <a:t> score</a:t>
                      </a:r>
                      <a:endParaRPr lang="es-ES_tradnl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ES_tradn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A00"/>
                    </a:solidFill>
                  </a:tcPr>
                </a:tc>
              </a:tr>
              <a:tr h="532477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completion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C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C4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100 </a:t>
                      </a:r>
                      <a:r>
                        <a:rPr lang="es-ES" sz="2000" b="1" dirty="0" err="1" smtClean="0">
                          <a:solidFill>
                            <a:schemeClr val="bg1"/>
                          </a:solidFill>
                        </a:rPr>
                        <a:t>pts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bg1"/>
                          </a:solidFill>
                        </a:rPr>
                        <a:t>max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s-ES_tradn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988134">
                <a:tc>
                  <a:txBody>
                    <a:bodyPr/>
                    <a:lstStyle/>
                    <a:p>
                      <a:pPr algn="l"/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Cohesion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coherence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Communicative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strategies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Fluency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E2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aseline="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E2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5479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Pronunciation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intonation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9FF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9FF2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532477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Grammar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depth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57FF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57FF5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32477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Lexical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depth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7FF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7FF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532477">
                <a:tc>
                  <a:txBody>
                    <a:bodyPr/>
                    <a:lstStyle/>
                    <a:p>
                      <a:pPr algn="l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Oral </a:t>
                      </a:r>
                      <a:r>
                        <a:rPr lang="es-ES" sz="2000" b="1" dirty="0" err="1" smtClean="0">
                          <a:solidFill>
                            <a:schemeClr val="bg1"/>
                          </a:solidFill>
                        </a:rPr>
                        <a:t>interaction</a:t>
                      </a:r>
                      <a:endParaRPr lang="es-ES_tradn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9933"/>
                    </a:solidFill>
                  </a:tcPr>
                </a:tc>
              </a:tr>
              <a:tr h="695479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As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above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E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 As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</a:rPr>
                        <a:t>above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E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E600"/>
                    </a:solidFill>
                  </a:tcPr>
                </a:tc>
              </a:tr>
              <a:tr h="863179">
                <a:tc>
                  <a:txBody>
                    <a:bodyPr/>
                    <a:lstStyle/>
                    <a:p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Combined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 total</a:t>
                      </a:r>
                      <a:endParaRPr lang="es-ES_trad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7F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Pass</a:t>
                      </a:r>
                      <a:r>
                        <a:rPr lang="es-ES" sz="2400" b="1" baseline="0" dirty="0" smtClean="0">
                          <a:solidFill>
                            <a:schemeClr val="tx1"/>
                          </a:solidFill>
                        </a:rPr>
                        <a:t> : 200 </a:t>
                      </a:r>
                      <a:r>
                        <a:rPr lang="es-ES" sz="2400" b="1" baseline="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7FF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400 </a:t>
                      </a: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7FF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4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429625" cy="908050"/>
          </a:xfrm>
        </p:spPr>
        <p:txBody>
          <a:bodyPr/>
          <a:lstStyle/>
          <a:p>
            <a:pPr eaLnBrk="1" hangingPunct="1"/>
            <a:r>
              <a:rPr lang="es-ES" altLang="es-ES" sz="3600" b="1" smtClean="0">
                <a:solidFill>
                  <a:srgbClr val="0000CC"/>
                </a:solidFill>
              </a:rPr>
              <a:t>UNED EXAMINATION FORMAT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462962" cy="5592887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q"/>
            </a:pPr>
            <a:r>
              <a:rPr lang="es-ES" altLang="es-ES" sz="2800" dirty="0" smtClean="0"/>
              <a:t>1 </a:t>
            </a:r>
            <a:r>
              <a:rPr lang="es-ES" altLang="es-ES" sz="2800" dirty="0" err="1" smtClean="0"/>
              <a:t>candidate</a:t>
            </a:r>
            <a:r>
              <a:rPr lang="es-ES" altLang="es-ES" sz="2800" dirty="0" smtClean="0"/>
              <a:t> / 1 </a:t>
            </a:r>
            <a:r>
              <a:rPr lang="es-ES" altLang="es-ES" sz="2800" dirty="0" err="1" smtClean="0"/>
              <a:t>examiner</a:t>
            </a:r>
            <a:r>
              <a:rPr lang="es-ES" altLang="es-ES" sz="2800" dirty="0" smtClean="0"/>
              <a:t> (interlocutor &amp; </a:t>
            </a:r>
            <a:r>
              <a:rPr lang="es-ES" altLang="es-ES" sz="2800" dirty="0" err="1" smtClean="0"/>
              <a:t>judge</a:t>
            </a:r>
            <a:r>
              <a:rPr lang="es-ES" altLang="es-ES" sz="2800" dirty="0" smtClean="0"/>
              <a:t>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s-ES" altLang="es-ES" sz="2800" dirty="0" smtClean="0"/>
              <a:t>Time: 9-11 minutes and a </a:t>
            </a:r>
            <a:r>
              <a:rPr lang="es-ES" altLang="es-ES" sz="2800" dirty="0" err="1" smtClean="0"/>
              <a:t>separate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listening</a:t>
            </a:r>
            <a:r>
              <a:rPr lang="es-ES" altLang="es-ES" sz="2800" dirty="0" smtClean="0"/>
              <a:t>.</a:t>
            </a:r>
          </a:p>
          <a:p>
            <a:pPr algn="just" eaLnBrk="1" hangingPunct="1">
              <a:spcBef>
                <a:spcPts val="3000"/>
              </a:spcBef>
              <a:spcAft>
                <a:spcPts val="1200"/>
              </a:spcAft>
              <a:buFontTx/>
              <a:buNone/>
            </a:pPr>
            <a:r>
              <a:rPr lang="es-ES" altLang="es-ES" sz="2400" b="1" dirty="0" smtClean="0">
                <a:solidFill>
                  <a:srgbClr val="0000CC"/>
                </a:solidFill>
              </a:rPr>
              <a:t>TEST FORMAT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q"/>
            </a:pPr>
            <a:r>
              <a:rPr lang="es-ES" altLang="es-ES" sz="2800" dirty="0" smtClean="0"/>
              <a:t>Monologue </a:t>
            </a:r>
            <a:r>
              <a:rPr lang="es-ES" altLang="es-ES" sz="2800" dirty="0" err="1" smtClean="0"/>
              <a:t>on</a:t>
            </a:r>
            <a:r>
              <a:rPr lang="es-ES" altLang="es-ES" sz="2800" dirty="0" smtClean="0"/>
              <a:t> a </a:t>
            </a:r>
            <a:r>
              <a:rPr lang="es-ES" altLang="es-ES" sz="2800" dirty="0" err="1" smtClean="0"/>
              <a:t>given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subject</a:t>
            </a:r>
            <a:r>
              <a:rPr lang="es-ES" altLang="es-ES" sz="2800" dirty="0" smtClean="0"/>
              <a:t>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es-ES" altLang="es-ES" sz="2800" dirty="0" smtClean="0"/>
              <a:t>	(6-8 </a:t>
            </a:r>
            <a:r>
              <a:rPr lang="es-ES" altLang="es-ES" sz="2800" dirty="0" err="1" smtClean="0"/>
              <a:t>mins</a:t>
            </a:r>
            <a:r>
              <a:rPr lang="es-ES" altLang="es-ES" sz="2800" dirty="0" smtClean="0"/>
              <a:t> + 3 </a:t>
            </a:r>
            <a:r>
              <a:rPr lang="es-ES" altLang="es-ES" sz="2800" dirty="0" err="1" smtClean="0"/>
              <a:t>mins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preparation</a:t>
            </a:r>
            <a:r>
              <a:rPr lang="es-ES" altLang="es-ES" sz="2800" dirty="0" smtClean="0"/>
              <a:t>)           </a:t>
            </a:r>
            <a:r>
              <a:rPr lang="es-ES" altLang="es-ES" sz="2800" dirty="0" err="1" smtClean="0"/>
              <a:t>speaking</a:t>
            </a:r>
            <a:endParaRPr lang="es-ES" altLang="es-ES" sz="2800" dirty="0" smtClean="0"/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q"/>
            </a:pPr>
            <a:r>
              <a:rPr lang="es-ES" altLang="es-ES" sz="2800" dirty="0" smtClean="0"/>
              <a:t> Dialogue (3 </a:t>
            </a:r>
            <a:r>
              <a:rPr lang="es-ES" altLang="es-ES" sz="2800" dirty="0" err="1" smtClean="0"/>
              <a:t>mins</a:t>
            </a:r>
            <a:r>
              <a:rPr lang="es-ES" altLang="es-ES" sz="2800" dirty="0" smtClean="0"/>
              <a:t>) </a:t>
            </a:r>
            <a:r>
              <a:rPr lang="es-ES" altLang="es-ES" sz="2800" dirty="0" err="1" smtClean="0"/>
              <a:t>with</a:t>
            </a:r>
            <a:r>
              <a:rPr lang="es-ES" altLang="es-ES" sz="2800" dirty="0" smtClean="0"/>
              <a:t> interlocutor</a:t>
            </a:r>
          </a:p>
          <a:p>
            <a:pPr marL="0" indent="0" algn="just" eaLnBrk="1" hangingPunct="1">
              <a:spcBef>
                <a:spcPts val="3600"/>
              </a:spcBef>
              <a:spcAft>
                <a:spcPts val="1200"/>
              </a:spcAft>
              <a:buNone/>
            </a:pPr>
            <a:r>
              <a:rPr lang="es-ES" altLang="es-ES" sz="2800" dirty="0" smtClean="0"/>
              <a:t>A </a:t>
            </a:r>
            <a:r>
              <a:rPr lang="es-ES" altLang="es-ES" sz="2800" dirty="0" err="1" smtClean="0"/>
              <a:t>listening</a:t>
            </a:r>
            <a:r>
              <a:rPr lang="es-ES" altLang="es-ES" sz="2800" dirty="0" smtClean="0"/>
              <a:t> test of 2/3 </a:t>
            </a:r>
            <a:r>
              <a:rPr lang="es-ES" altLang="es-ES" sz="2800" dirty="0" err="1" smtClean="0"/>
              <a:t>extracts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played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twice</a:t>
            </a:r>
            <a:r>
              <a:rPr lang="es-ES" altLang="es-ES" sz="2800" dirty="0" smtClean="0"/>
              <a:t> </a:t>
            </a:r>
          </a:p>
          <a:p>
            <a:pPr marL="0" indent="0" algn="just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altLang="es-ES" sz="2800" dirty="0" smtClean="0"/>
              <a:t>30 </a:t>
            </a:r>
            <a:r>
              <a:rPr lang="es-ES" altLang="es-ES" sz="2800" dirty="0" err="1" smtClean="0"/>
              <a:t>questions</a:t>
            </a:r>
            <a:r>
              <a:rPr lang="es-ES" altLang="es-ES" sz="2800" dirty="0" smtClean="0"/>
              <a:t> (short </a:t>
            </a:r>
            <a:r>
              <a:rPr lang="es-ES" altLang="es-ES" sz="2800" dirty="0" err="1" smtClean="0"/>
              <a:t>answers</a:t>
            </a:r>
            <a:r>
              <a:rPr lang="es-ES" altLang="es-ES" sz="2800" dirty="0" smtClean="0"/>
              <a:t> + </a:t>
            </a:r>
            <a:r>
              <a:rPr lang="es-ES" altLang="es-ES" sz="2800" dirty="0" err="1" smtClean="0"/>
              <a:t>multiple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choice</a:t>
            </a:r>
            <a:r>
              <a:rPr lang="es-ES" altLang="es-ES" sz="2800" dirty="0" smtClean="0"/>
              <a:t>) </a:t>
            </a:r>
          </a:p>
          <a:p>
            <a:pPr eaLnBrk="1" hangingPunct="1">
              <a:buFontTx/>
              <a:buNone/>
            </a:pPr>
            <a:endParaRPr lang="es-ES" altLang="es-ES" sz="2800" dirty="0" smtClean="0"/>
          </a:p>
          <a:p>
            <a:pPr eaLnBrk="1" hangingPunct="1">
              <a:buFontTx/>
              <a:buNone/>
            </a:pPr>
            <a:endParaRPr lang="es-ES" altLang="es-ES" sz="2400" dirty="0" smtClean="0"/>
          </a:p>
        </p:txBody>
      </p:sp>
      <p:sp>
        <p:nvSpPr>
          <p:cNvPr id="7" name="6 Cerrar llave"/>
          <p:cNvSpPr/>
          <p:nvPr/>
        </p:nvSpPr>
        <p:spPr>
          <a:xfrm>
            <a:off x="6084168" y="3140968"/>
            <a:ext cx="576064" cy="1872208"/>
          </a:xfrm>
          <a:prstGeom prst="rightBrac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endParaRPr lang="es-ES" sz="4000" b="1" smtClean="0">
              <a:solidFill>
                <a:srgbClr val="0000CC"/>
              </a:solidFill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71242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228184"/>
                <a:gridCol w="2915816"/>
              </a:tblGrid>
              <a:tr h="604772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Oral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production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speaking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)- </a:t>
                      </a: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UNED rating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scale</a:t>
                      </a:r>
                      <a:endParaRPr lang="es-ES_tradn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400" dirty="0"/>
                    </a:p>
                  </a:txBody>
                  <a:tcPr/>
                </a:tc>
              </a:tr>
              <a:tr h="1394202">
                <a:tc>
                  <a:txBody>
                    <a:bodyPr/>
                    <a:lstStyle/>
                    <a:p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Comunicative</a:t>
                      </a:r>
                      <a:r>
                        <a:rPr lang="es-ES" sz="2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Efficiency</a:t>
                      </a:r>
                      <a:endParaRPr lang="es-ES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Comprehensability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Communicative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functions</a:t>
                      </a:r>
                      <a:endParaRPr lang="es-ES" sz="22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Sociolinguistic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usage</a:t>
                      </a:r>
                      <a:endParaRPr lang="es-ES_tradnl" sz="2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7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points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79FF"/>
                    </a:solidFill>
                  </a:tcPr>
                </a:tc>
              </a:tr>
              <a:tr h="781595">
                <a:tc>
                  <a:txBody>
                    <a:bodyPr/>
                    <a:lstStyle/>
                    <a:p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Discourse</a:t>
                      </a:r>
                      <a:r>
                        <a:rPr lang="es-ES" sz="2200" b="1" baseline="0" dirty="0" smtClean="0">
                          <a:solidFill>
                            <a:schemeClr val="tx1"/>
                          </a:solidFill>
                        </a:rPr>
                        <a:t> Management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Coherence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organization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es-ES_tradnl" sz="2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points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</a:tr>
              <a:tr h="1067900">
                <a:tc>
                  <a:txBody>
                    <a:bodyPr/>
                    <a:lstStyle/>
                    <a:p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s-ES" sz="2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Depth</a:t>
                      </a:r>
                      <a:endParaRPr lang="es-ES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Lexis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grammar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cohesion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adequate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 C1 </a:t>
                      </a:r>
                      <a:r>
                        <a:rPr lang="es-ES" sz="2200" i="1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s-ES" sz="2200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coherent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use of tenses</a:t>
                      </a:r>
                      <a:endParaRPr lang="es-ES_tradnl" sz="2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points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1720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baseline="0" dirty="0" err="1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lang="es-ES" sz="2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Wide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lexical &amp;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grammar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repertoire</a:t>
                      </a:r>
                      <a:endParaRPr lang="es-ES" sz="22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Use of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complex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structures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uncommon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lexis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Correct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pronunciation</a:t>
                      </a:r>
                      <a:r>
                        <a:rPr lang="es-ES" sz="2200" i="1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ES" sz="2200" i="1" baseline="0" dirty="0" err="1" smtClean="0">
                          <a:solidFill>
                            <a:schemeClr val="tx1"/>
                          </a:solidFill>
                        </a:rPr>
                        <a:t>intonation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points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1028377">
                <a:tc>
                  <a:txBody>
                    <a:bodyPr/>
                    <a:lstStyle/>
                    <a:p>
                      <a:r>
                        <a:rPr lang="es-ES" sz="2200" b="1" dirty="0" smtClean="0">
                          <a:solidFill>
                            <a:schemeClr val="tx1"/>
                          </a:solidFill>
                        </a:rPr>
                        <a:t>Pass </a:t>
                      </a:r>
                      <a:r>
                        <a:rPr lang="es-ES" sz="2200" b="1" dirty="0" err="1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s-ES_tradnl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points</a:t>
                      </a:r>
                      <a:r>
                        <a:rPr lang="es-ES" sz="2200" dirty="0" smtClean="0">
                          <a:solidFill>
                            <a:schemeClr val="tx1"/>
                          </a:solidFill>
                        </a:rPr>
                        <a:t> + 50% of </a:t>
                      </a:r>
                      <a:r>
                        <a:rPr lang="es-ES" sz="22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baseline="0" dirty="0" err="1" smtClean="0">
                          <a:solidFill>
                            <a:schemeClr val="tx1"/>
                          </a:solidFill>
                        </a:rPr>
                        <a:t>listening</a:t>
                      </a:r>
                      <a:r>
                        <a:rPr lang="es-E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200" baseline="0" dirty="0" err="1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s-ES_tradnl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42937"/>
          </a:xfrm>
        </p:spPr>
        <p:txBody>
          <a:bodyPr/>
          <a:lstStyle/>
          <a:p>
            <a:r>
              <a:rPr lang="es-ES" sz="3200" b="1" dirty="0" smtClean="0">
                <a:solidFill>
                  <a:srgbClr val="008000"/>
                </a:solidFill>
              </a:rPr>
              <a:t/>
            </a:r>
            <a:br>
              <a:rPr lang="es-ES" sz="3200" b="1" dirty="0" smtClean="0">
                <a:solidFill>
                  <a:srgbClr val="008000"/>
                </a:solidFill>
              </a:rPr>
            </a:br>
            <a:endParaRPr lang="es-ES" sz="3200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734221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79712"/>
                <a:gridCol w="1584176"/>
                <a:gridCol w="2453959"/>
                <a:gridCol w="3126153"/>
              </a:tblGrid>
              <a:tr h="620687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3200" b="1" dirty="0" err="1" smtClean="0">
                          <a:solidFill>
                            <a:schemeClr val="bg1"/>
                          </a:solidFill>
                        </a:rPr>
                        <a:t>Comparative</a:t>
                      </a:r>
                      <a:r>
                        <a:rPr lang="es-ES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3200" b="1" dirty="0" err="1" smtClean="0">
                          <a:solidFill>
                            <a:schemeClr val="bg1"/>
                          </a:solidFill>
                        </a:rPr>
                        <a:t>exam</a:t>
                      </a:r>
                      <a:r>
                        <a:rPr lang="es-ES" sz="3200" b="1" dirty="0" smtClean="0">
                          <a:solidFill>
                            <a:schemeClr val="bg1"/>
                          </a:solidFill>
                        </a:rPr>
                        <a:t> chart</a:t>
                      </a:r>
                      <a:endParaRPr lang="es-ES_tradnl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F5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</a:tr>
              <a:tr h="1102905">
                <a:tc>
                  <a:txBody>
                    <a:bodyPr/>
                    <a:lstStyle/>
                    <a:p>
                      <a:pPr algn="l"/>
                      <a:r>
                        <a:rPr lang="es-ES" sz="2000" dirty="0" err="1" smtClean="0"/>
                        <a:t>Exam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length</a:t>
                      </a:r>
                      <a:endParaRPr lang="es-ES_tradnl" sz="20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err="1" smtClean="0"/>
                        <a:t>Preparation</a:t>
                      </a:r>
                      <a:r>
                        <a:rPr lang="es-ES_tradnl" sz="2000" baseline="0" dirty="0" smtClean="0"/>
                        <a:t> time</a:t>
                      </a:r>
                      <a:endParaRPr lang="es-ES_tradnl" sz="20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err="1" smtClean="0"/>
                        <a:t>Exam</a:t>
                      </a:r>
                      <a:r>
                        <a:rPr lang="es-ES_tradnl" sz="2000" dirty="0" smtClean="0"/>
                        <a:t> </a:t>
                      </a:r>
                      <a:r>
                        <a:rPr lang="es-ES_tradnl" sz="2000" dirty="0" err="1" smtClean="0"/>
                        <a:t>format</a:t>
                      </a:r>
                      <a:endParaRPr lang="es-ES_tradnl" sz="20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err="1" smtClean="0"/>
                        <a:t>Exam</a:t>
                      </a:r>
                      <a:r>
                        <a:rPr lang="es-ES_tradnl" sz="2000" dirty="0" smtClean="0"/>
                        <a:t> </a:t>
                      </a:r>
                      <a:r>
                        <a:rPr lang="es-ES_tradnl" sz="2000" dirty="0" err="1" smtClean="0"/>
                        <a:t>content</a:t>
                      </a:r>
                      <a:endParaRPr lang="es-ES_tradnl" sz="20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</a:tr>
              <a:tr h="1918192"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CAE –15 </a:t>
                      </a:r>
                      <a:r>
                        <a:rPr lang="es-ES_tradnl" sz="2000" dirty="0" err="1" smtClean="0"/>
                        <a:t>mins</a:t>
                      </a:r>
                      <a:endParaRPr lang="es-ES_tradnl" sz="20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NONE</a:t>
                      </a:r>
                      <a:endParaRPr lang="es-ES_tradnl" sz="20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2 </a:t>
                      </a:r>
                      <a:r>
                        <a:rPr lang="es-ES_tradnl" sz="2000" dirty="0" err="1" smtClean="0"/>
                        <a:t>candidates</a:t>
                      </a:r>
                      <a:r>
                        <a:rPr lang="es-ES_tradnl" sz="2000" dirty="0" smtClean="0"/>
                        <a:t>  </a:t>
                      </a:r>
                    </a:p>
                    <a:p>
                      <a:r>
                        <a:rPr lang="es-ES_tradnl" sz="2000" dirty="0" smtClean="0"/>
                        <a:t>   (C</a:t>
                      </a:r>
                      <a:r>
                        <a:rPr lang="es-ES_tradnl" sz="2000" baseline="0" dirty="0" smtClean="0"/>
                        <a:t>     </a:t>
                      </a:r>
                      <a:r>
                        <a:rPr lang="es-ES_tradnl" sz="2000" dirty="0" err="1" smtClean="0"/>
                        <a:t>C</a:t>
                      </a:r>
                      <a:r>
                        <a:rPr lang="es-ES_tradnl" sz="2000" dirty="0" smtClean="0"/>
                        <a:t>)</a:t>
                      </a:r>
                      <a:r>
                        <a:rPr lang="es-ES_tradnl" sz="2000" baseline="0" dirty="0" smtClean="0"/>
                        <a:t> </a:t>
                      </a:r>
                    </a:p>
                    <a:p>
                      <a:r>
                        <a:rPr lang="es-ES_tradnl" sz="2000" baseline="0" dirty="0" smtClean="0"/>
                        <a:t>1 </a:t>
                      </a:r>
                      <a:r>
                        <a:rPr lang="es-ES_tradnl" sz="2000" baseline="0" dirty="0" err="1" smtClean="0"/>
                        <a:t>judge</a:t>
                      </a:r>
                      <a:r>
                        <a:rPr lang="es-ES_tradnl" sz="2000" baseline="0" dirty="0" smtClean="0"/>
                        <a:t> +1 </a:t>
                      </a:r>
                      <a:r>
                        <a:rPr lang="es-ES_tradnl" sz="2000" baseline="0" dirty="0" err="1" smtClean="0"/>
                        <a:t>interloc</a:t>
                      </a:r>
                      <a:r>
                        <a:rPr lang="es-ES_tradnl" sz="2000" baseline="0" dirty="0" smtClean="0"/>
                        <a:t>        </a:t>
                      </a:r>
                    </a:p>
                    <a:p>
                      <a:r>
                        <a:rPr lang="es-ES_tradnl" sz="2000" baseline="0" dirty="0" smtClean="0"/>
                        <a:t>    (</a:t>
                      </a:r>
                      <a:r>
                        <a:rPr lang="es-ES_tradnl" sz="2000" baseline="0" dirty="0" err="1" smtClean="0"/>
                        <a:t>J+</a:t>
                      </a:r>
                      <a:r>
                        <a:rPr lang="es-ES_tradnl" sz="2800" dirty="0" err="1" smtClean="0"/>
                        <a:t>ɪ</a:t>
                      </a:r>
                      <a:r>
                        <a:rPr lang="es-ES_tradnl" sz="2000" baseline="0" dirty="0" smtClean="0"/>
                        <a:t>)</a:t>
                      </a:r>
                      <a:endParaRPr lang="es-ES_tradnl" sz="20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es-ES_tradnl" sz="2000" dirty="0" smtClean="0"/>
                        <a:t> General </a:t>
                      </a:r>
                      <a:r>
                        <a:rPr lang="es-ES_tradnl" sz="2000" dirty="0" err="1" smtClean="0"/>
                        <a:t>questions</a:t>
                      </a:r>
                      <a:r>
                        <a:rPr lang="es-ES_tradnl" sz="2000" dirty="0" smtClean="0"/>
                        <a:t> </a:t>
                      </a:r>
                    </a:p>
                    <a:p>
                      <a:pPr marL="273050" indent="0">
                        <a:buFont typeface="Wingdings" pitchFamily="2" charset="2"/>
                        <a:buNone/>
                      </a:pPr>
                      <a:r>
                        <a:rPr lang="es-ES_tradnl" sz="2000" dirty="0" smtClean="0"/>
                        <a:t>(</a:t>
                      </a:r>
                      <a:r>
                        <a:rPr lang="es-ES_tradnl" sz="2800" dirty="0" smtClean="0"/>
                        <a:t>ɪ</a:t>
                      </a:r>
                      <a:r>
                        <a:rPr lang="es-ES_tradnl" sz="2000" baseline="0" dirty="0" smtClean="0"/>
                        <a:t>   </a:t>
                      </a:r>
                      <a:r>
                        <a:rPr lang="es-ES_tradnl" sz="2000" dirty="0" smtClean="0"/>
                        <a:t>  C)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dirty="0" err="1" smtClean="0"/>
                        <a:t>Topic-based</a:t>
                      </a:r>
                      <a:r>
                        <a:rPr lang="es-ES_tradnl" sz="2000" dirty="0" smtClean="0"/>
                        <a:t> </a:t>
                      </a:r>
                      <a:r>
                        <a:rPr lang="es-ES_tradnl" sz="2000" dirty="0" err="1" smtClean="0"/>
                        <a:t>activity</a:t>
                      </a:r>
                      <a:r>
                        <a:rPr lang="es-ES_tradnl" sz="2000" dirty="0" smtClean="0"/>
                        <a:t> (C)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dirty="0" err="1" smtClean="0"/>
                        <a:t>Task</a:t>
                      </a:r>
                      <a:r>
                        <a:rPr lang="es-ES_tradnl" sz="2000" dirty="0" smtClean="0"/>
                        <a:t> </a:t>
                      </a:r>
                      <a:r>
                        <a:rPr lang="es-ES_tradnl" sz="2000" dirty="0" err="1" smtClean="0"/>
                        <a:t>based</a:t>
                      </a:r>
                      <a:r>
                        <a:rPr lang="es-ES_tradnl" sz="2000" dirty="0" smtClean="0"/>
                        <a:t> (C     </a:t>
                      </a:r>
                      <a:r>
                        <a:rPr lang="es-ES_tradnl" sz="2000" dirty="0" err="1" smtClean="0"/>
                        <a:t>C</a:t>
                      </a:r>
                      <a:r>
                        <a:rPr lang="es-ES_tradnl" sz="2000" dirty="0" smtClean="0"/>
                        <a:t>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dirty="0" err="1" smtClean="0"/>
                        <a:t>Discussion</a:t>
                      </a:r>
                      <a:r>
                        <a:rPr lang="es-ES_tradnl" sz="2000" dirty="0" smtClean="0"/>
                        <a:t>     </a:t>
                      </a:r>
                      <a:r>
                        <a:rPr lang="es-ES_tradnl" sz="2800" dirty="0" smtClean="0"/>
                        <a:t>ɪ</a:t>
                      </a:r>
                      <a:endParaRPr lang="es-ES_tradnl" sz="2800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s-ES_tradnl" sz="2000" baseline="0" dirty="0" smtClean="0"/>
                        <a:t>                     </a:t>
                      </a:r>
                      <a:r>
                        <a:rPr lang="es-ES_tradnl" sz="2000" dirty="0" smtClean="0"/>
                        <a:t>(C</a:t>
                      </a:r>
                      <a:r>
                        <a:rPr lang="es-ES_tradnl" sz="2000" baseline="0" dirty="0" smtClean="0"/>
                        <a:t>     </a:t>
                      </a:r>
                      <a:r>
                        <a:rPr lang="es-ES_tradnl" sz="2000" baseline="0" dirty="0" err="1" smtClean="0"/>
                        <a:t>C</a:t>
                      </a:r>
                      <a:r>
                        <a:rPr lang="es-ES_tradnl" sz="2000" baseline="0" dirty="0" smtClean="0"/>
                        <a:t>)</a:t>
                      </a:r>
                      <a:endParaRPr lang="es-ES_tradnl" sz="20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1750827"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/>
                        <a:t>EOI  –</a:t>
                      </a:r>
                      <a:r>
                        <a:rPr lang="es-ES_tradnl" sz="2000" baseline="0" dirty="0" smtClean="0"/>
                        <a:t> </a:t>
                      </a:r>
                      <a:r>
                        <a:rPr lang="es-ES_tradnl" sz="2000" dirty="0" smtClean="0"/>
                        <a:t>15 </a:t>
                      </a:r>
                      <a:r>
                        <a:rPr lang="es-ES_tradnl" sz="2000" dirty="0" err="1" smtClean="0"/>
                        <a:t>mins</a:t>
                      </a:r>
                      <a:endParaRPr lang="es-ES_tradnl" sz="2000" dirty="0"/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15 </a:t>
                      </a:r>
                      <a:r>
                        <a:rPr lang="es-ES_tradnl" sz="2000" dirty="0" err="1" smtClean="0"/>
                        <a:t>mins</a:t>
                      </a:r>
                      <a:r>
                        <a:rPr lang="es-ES_tradnl" sz="2000" dirty="0" smtClean="0"/>
                        <a:t>.</a:t>
                      </a:r>
                      <a:endParaRPr lang="es-ES_tradnl" sz="2000" dirty="0"/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2 </a:t>
                      </a:r>
                      <a:r>
                        <a:rPr lang="es-ES_tradnl" sz="2000" dirty="0" err="1" smtClean="0"/>
                        <a:t>candidates</a:t>
                      </a:r>
                      <a:r>
                        <a:rPr lang="es-ES_tradnl" sz="2000" dirty="0" smtClean="0"/>
                        <a:t> – </a:t>
                      </a:r>
                    </a:p>
                    <a:p>
                      <a:r>
                        <a:rPr lang="es-ES_tradnl" sz="2000" dirty="0" smtClean="0"/>
                        <a:t>2</a:t>
                      </a:r>
                      <a:r>
                        <a:rPr lang="es-ES_tradnl" sz="2000" baseline="0" dirty="0" smtClean="0"/>
                        <a:t> </a:t>
                      </a:r>
                      <a:r>
                        <a:rPr lang="es-ES_tradnl" sz="2000" baseline="0" dirty="0" err="1" smtClean="0"/>
                        <a:t>j</a:t>
                      </a:r>
                      <a:r>
                        <a:rPr lang="es-ES_tradnl" sz="2000" dirty="0" err="1" smtClean="0"/>
                        <a:t>udge</a:t>
                      </a:r>
                      <a:r>
                        <a:rPr lang="es-ES_tradnl" sz="2000" dirty="0" smtClean="0"/>
                        <a:t>/</a:t>
                      </a:r>
                      <a:r>
                        <a:rPr lang="es-ES_tradnl" sz="2000" dirty="0" err="1" smtClean="0"/>
                        <a:t>interloc</a:t>
                      </a:r>
                      <a:r>
                        <a:rPr lang="es-ES_tradnl" sz="2000" dirty="0" smtClean="0"/>
                        <a:t>.</a:t>
                      </a:r>
                    </a:p>
                    <a:p>
                      <a:r>
                        <a:rPr lang="es-ES_tradnl" sz="2000" baseline="0" dirty="0" smtClean="0"/>
                        <a:t>    (J/</a:t>
                      </a:r>
                      <a:r>
                        <a:rPr lang="es-ES_tradnl" sz="2800" dirty="0" smtClean="0"/>
                        <a:t>ɪ</a:t>
                      </a:r>
                      <a:r>
                        <a:rPr lang="es-ES_tradnl" sz="2000" baseline="0" dirty="0" smtClean="0"/>
                        <a:t>)</a:t>
                      </a:r>
                      <a:endParaRPr lang="es-ES_tradnl" sz="2000" dirty="0"/>
                    </a:p>
                  </a:txBody>
                  <a:tcP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Wingdings" pitchFamily="2" charset="2"/>
                        <a:buChar char="Ø"/>
                      </a:pPr>
                      <a:r>
                        <a:rPr lang="es-ES_tradnl" sz="2000" dirty="0" smtClean="0"/>
                        <a:t>Individual</a:t>
                      </a:r>
                      <a:r>
                        <a:rPr lang="es-ES_tradnl" sz="2000" baseline="0" dirty="0" smtClean="0"/>
                        <a:t> monologue   (C)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baseline="0" dirty="0" smtClean="0"/>
                        <a:t>Dialogue        </a:t>
                      </a:r>
                      <a:r>
                        <a:rPr lang="es-ES_tradnl" sz="2800" dirty="0" smtClean="0"/>
                        <a:t>ɪ   </a:t>
                      </a:r>
                      <a:endParaRPr lang="es-ES_tradnl" sz="2800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s-ES_tradnl" sz="2000" dirty="0" smtClean="0"/>
                        <a:t>                     (C</a:t>
                      </a:r>
                      <a:r>
                        <a:rPr lang="es-ES_tradnl" sz="2000" baseline="0" dirty="0" smtClean="0"/>
                        <a:t>     </a:t>
                      </a:r>
                      <a:r>
                        <a:rPr lang="es-ES_tradnl" sz="2000" baseline="0" dirty="0" err="1" smtClean="0"/>
                        <a:t>C</a:t>
                      </a:r>
                      <a:r>
                        <a:rPr lang="es-ES_tradnl" sz="2000" baseline="0" dirty="0" smtClean="0"/>
                        <a:t>)</a:t>
                      </a:r>
                      <a:endParaRPr lang="es-ES_tradnl" sz="2000" dirty="0"/>
                    </a:p>
                  </a:txBody>
                  <a:tcPr>
                    <a:solidFill>
                      <a:srgbClr val="33CC33"/>
                    </a:solidFill>
                  </a:tcPr>
                </a:tc>
              </a:tr>
              <a:tr h="1703720"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UNED</a:t>
                      </a:r>
                      <a:r>
                        <a:rPr lang="es-ES_tradnl" sz="2000" baseline="0" dirty="0" smtClean="0"/>
                        <a:t> – </a:t>
                      </a:r>
                      <a:r>
                        <a:rPr lang="es-ES_tradnl" sz="2000" dirty="0" smtClean="0"/>
                        <a:t>11</a:t>
                      </a:r>
                      <a:r>
                        <a:rPr lang="es-ES_tradnl" sz="2000" baseline="0" dirty="0" smtClean="0"/>
                        <a:t>    </a:t>
                      </a:r>
                    </a:p>
                    <a:p>
                      <a:r>
                        <a:rPr lang="es-ES_tradnl" sz="2000" baseline="0" dirty="0" smtClean="0"/>
                        <a:t>               </a:t>
                      </a:r>
                      <a:r>
                        <a:rPr lang="es-ES_tradnl" sz="2000" baseline="0" dirty="0" err="1" smtClean="0"/>
                        <a:t>mins</a:t>
                      </a:r>
                      <a:endParaRPr lang="es-ES_tradnl" sz="2000" dirty="0"/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3 </a:t>
                      </a:r>
                      <a:r>
                        <a:rPr lang="es-ES_tradnl" sz="2000" dirty="0" err="1" smtClean="0"/>
                        <a:t>mins</a:t>
                      </a:r>
                      <a:r>
                        <a:rPr lang="es-ES_tradnl" sz="2000" dirty="0" smtClean="0"/>
                        <a:t>.</a:t>
                      </a:r>
                      <a:endParaRPr lang="es-ES_tradnl" sz="2000" dirty="0"/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1 </a:t>
                      </a:r>
                      <a:r>
                        <a:rPr lang="es-ES_tradnl" sz="2000" dirty="0" err="1" smtClean="0"/>
                        <a:t>candidate</a:t>
                      </a:r>
                      <a:r>
                        <a:rPr lang="es-ES_tradnl" sz="2000" dirty="0" smtClean="0"/>
                        <a:t>  –</a:t>
                      </a:r>
                      <a:r>
                        <a:rPr lang="es-ES_tradnl" sz="2000" baseline="0" dirty="0" smtClean="0"/>
                        <a:t>    </a:t>
                      </a:r>
                    </a:p>
                    <a:p>
                      <a:r>
                        <a:rPr lang="es-ES_tradnl" sz="2000" baseline="0" dirty="0" smtClean="0"/>
                        <a:t>1 </a:t>
                      </a:r>
                      <a:r>
                        <a:rPr lang="es-ES_tradnl" sz="2000" baseline="0" dirty="0" err="1" smtClean="0"/>
                        <a:t>judge</a:t>
                      </a:r>
                      <a:r>
                        <a:rPr lang="es-ES_tradnl" sz="2000" baseline="0" dirty="0" smtClean="0"/>
                        <a:t>/</a:t>
                      </a:r>
                      <a:r>
                        <a:rPr lang="es-ES_tradnl" sz="2000" baseline="0" dirty="0" err="1" smtClean="0"/>
                        <a:t>interloc</a:t>
                      </a:r>
                      <a:r>
                        <a:rPr lang="es-ES_tradnl" sz="2000" baseline="0" dirty="0" smtClean="0"/>
                        <a:t>.</a:t>
                      </a:r>
                    </a:p>
                    <a:p>
                      <a:r>
                        <a:rPr lang="es-ES_tradnl" sz="2000" baseline="0" dirty="0" smtClean="0"/>
                        <a:t>   (J/</a:t>
                      </a:r>
                      <a:r>
                        <a:rPr lang="es-ES_tradnl" sz="2800" dirty="0" smtClean="0"/>
                        <a:t>ɪ</a:t>
                      </a:r>
                      <a:r>
                        <a:rPr lang="es-ES_tradnl" sz="2000" baseline="0" dirty="0" smtClean="0"/>
                        <a:t>)</a:t>
                      </a:r>
                      <a:endParaRPr lang="es-ES_tradnl" sz="2000" dirty="0"/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dirty="0" smtClean="0"/>
                        <a:t>Monologue (C)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s-ES_tradnl" sz="2000" dirty="0" err="1" smtClean="0"/>
                        <a:t>Discussion</a:t>
                      </a:r>
                      <a:r>
                        <a:rPr lang="es-ES_tradnl" sz="2000" dirty="0" smtClean="0"/>
                        <a:t> (J/</a:t>
                      </a:r>
                      <a:r>
                        <a:rPr lang="es-ES_tradnl" sz="2800" dirty="0" smtClean="0"/>
                        <a:t>ɪ </a:t>
                      </a:r>
                      <a:r>
                        <a:rPr lang="es-ES_tradnl" sz="2000" baseline="0" dirty="0" smtClean="0"/>
                        <a:t>   </a:t>
                      </a:r>
                      <a:r>
                        <a:rPr lang="es-ES_tradnl" sz="2000" dirty="0" smtClean="0"/>
                        <a:t> C)</a:t>
                      </a:r>
                      <a:endParaRPr lang="es-ES_tradnl" sz="2000" dirty="0"/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</a:tbl>
          </a:graphicData>
        </a:graphic>
      </p:graphicFrame>
      <p:sp>
        <p:nvSpPr>
          <p:cNvPr id="5" name="4 Flecha izquierda y derecha"/>
          <p:cNvSpPr/>
          <p:nvPr/>
        </p:nvSpPr>
        <p:spPr>
          <a:xfrm>
            <a:off x="4211960" y="2204864"/>
            <a:ext cx="216024" cy="72008"/>
          </a:xfrm>
          <a:prstGeom prst="left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6660232" y="2348880"/>
            <a:ext cx="216024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 y derecha"/>
          <p:cNvSpPr/>
          <p:nvPr/>
        </p:nvSpPr>
        <p:spPr>
          <a:xfrm>
            <a:off x="8028384" y="2924944"/>
            <a:ext cx="216024" cy="72008"/>
          </a:xfrm>
          <a:prstGeom prst="left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Triángulo isósceles"/>
          <p:cNvSpPr/>
          <p:nvPr/>
        </p:nvSpPr>
        <p:spPr>
          <a:xfrm>
            <a:off x="7884368" y="3573016"/>
            <a:ext cx="216024" cy="216024"/>
          </a:xfrm>
          <a:prstGeom prst="triangle">
            <a:avLst/>
          </a:prstGeom>
          <a:solidFill>
            <a:srgbClr val="FF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Triángulo isósceles"/>
          <p:cNvSpPr/>
          <p:nvPr/>
        </p:nvSpPr>
        <p:spPr>
          <a:xfrm>
            <a:off x="7884368" y="5013176"/>
            <a:ext cx="216024" cy="216024"/>
          </a:xfrm>
          <a:prstGeom prst="triangle">
            <a:avLst/>
          </a:prstGeom>
          <a:solidFill>
            <a:srgbClr val="33CC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8100392" y="6237312"/>
            <a:ext cx="216024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4859338" y="1412874"/>
            <a:ext cx="41052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6000" b="1" dirty="0" err="1">
                <a:solidFill>
                  <a:srgbClr val="663300"/>
                </a:solidFill>
              </a:rPr>
              <a:t>Research</a:t>
            </a:r>
            <a:r>
              <a:rPr lang="es-ES" sz="6000" b="1" dirty="0">
                <a:solidFill>
                  <a:srgbClr val="663300"/>
                </a:solidFill>
              </a:rPr>
              <a:t> </a:t>
            </a:r>
          </a:p>
          <a:p>
            <a:r>
              <a:rPr lang="es-ES" sz="6000" b="1" dirty="0" err="1">
                <a:solidFill>
                  <a:srgbClr val="663300"/>
                </a:solidFill>
              </a:rPr>
              <a:t>findings</a:t>
            </a:r>
            <a:endParaRPr lang="es-ES" sz="6000" b="1" dirty="0">
              <a:solidFill>
                <a:srgbClr val="663300"/>
              </a:solidFill>
            </a:endParaRPr>
          </a:p>
        </p:txBody>
      </p:sp>
      <p:pic>
        <p:nvPicPr>
          <p:cNvPr id="5" name="4 Marcador de contenido" descr="1474900846-60190-2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3977573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/>
          <p:nvPr/>
        </p:nvGraphicFramePr>
        <p:xfrm>
          <a:off x="0" y="0"/>
          <a:ext cx="9144000" cy="67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5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092950" cy="1143000"/>
          </a:xfrm>
        </p:spPr>
        <p:txBody>
          <a:bodyPr/>
          <a:lstStyle/>
          <a:p>
            <a:pPr eaLnBrk="1" hangingPunct="1"/>
            <a:r>
              <a:rPr lang="es-ES" altLang="es-ES" sz="4000" b="1" dirty="0" err="1" smtClean="0">
                <a:solidFill>
                  <a:srgbClr val="0000CC"/>
                </a:solidFill>
              </a:rPr>
              <a:t>Challenges</a:t>
            </a:r>
            <a:r>
              <a:rPr lang="es-ES" altLang="es-ES" sz="4000" b="1" dirty="0" smtClean="0">
                <a:solidFill>
                  <a:srgbClr val="0000CC"/>
                </a:solidFill>
              </a:rPr>
              <a:t> of oral </a:t>
            </a:r>
            <a:r>
              <a:rPr lang="es-ES" altLang="es-ES" sz="4000" b="1" dirty="0" err="1" smtClean="0">
                <a:solidFill>
                  <a:srgbClr val="0000CC"/>
                </a:solidFill>
              </a:rPr>
              <a:t>testing</a:t>
            </a:r>
            <a:endParaRPr lang="es-ES" altLang="es-ES" sz="4000" b="1" dirty="0" smtClean="0">
              <a:solidFill>
                <a:srgbClr val="0000CC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42350" cy="468052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s-ES" altLang="es-ES" dirty="0" err="1" smtClean="0"/>
              <a:t>Achieving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objectivity</a:t>
            </a:r>
            <a:r>
              <a:rPr lang="es-ES" altLang="es-ES" dirty="0" smtClean="0"/>
              <a:t> &amp; </a:t>
            </a:r>
            <a:r>
              <a:rPr lang="es-ES" altLang="es-ES" dirty="0" err="1" smtClean="0"/>
              <a:t>reliability</a:t>
            </a:r>
            <a:endParaRPr lang="es-ES" altLang="es-ES" dirty="0" smtClean="0"/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s-ES" altLang="es-ES" dirty="0" smtClean="0"/>
              <a:t> </a:t>
            </a:r>
            <a:r>
              <a:rPr lang="es-ES" altLang="es-ES" dirty="0" err="1" smtClean="0"/>
              <a:t>Interpreting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descriptors</a:t>
            </a:r>
            <a:r>
              <a:rPr lang="es-ES" altLang="es-ES" dirty="0" smtClean="0"/>
              <a:t> and </a:t>
            </a:r>
            <a:r>
              <a:rPr lang="es-ES" altLang="es-ES" dirty="0" err="1" smtClean="0"/>
              <a:t>criteria</a:t>
            </a:r>
            <a:endParaRPr lang="es-ES" altLang="es-ES" dirty="0" smtClean="0"/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s-ES" altLang="es-ES" dirty="0" smtClean="0"/>
              <a:t> Test </a:t>
            </a:r>
            <a:r>
              <a:rPr lang="es-ES" altLang="es-ES" dirty="0" err="1" smtClean="0"/>
              <a:t>standardisation</a:t>
            </a:r>
            <a:r>
              <a:rPr lang="es-ES" altLang="es-ES" dirty="0" smtClean="0"/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s-ES" altLang="es-ES" dirty="0" smtClean="0"/>
              <a:t> Test </a:t>
            </a:r>
            <a:r>
              <a:rPr lang="es-ES" altLang="es-ES" dirty="0" err="1" smtClean="0"/>
              <a:t>variability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between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examing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boards</a:t>
            </a:r>
            <a:r>
              <a:rPr lang="es-ES" altLang="es-ES" dirty="0" smtClean="0"/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s-ES" altLang="es-ES" dirty="0" smtClean="0"/>
              <a:t> Time, </a:t>
            </a:r>
            <a:r>
              <a:rPr lang="es-ES" altLang="es-ES" dirty="0" err="1" smtClean="0"/>
              <a:t>resources</a:t>
            </a:r>
            <a:r>
              <a:rPr lang="es-ES" altLang="es-ES" dirty="0" smtClean="0"/>
              <a:t>,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8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-75196"/>
          <a:ext cx="9144000" cy="693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7286644"/>
              </a:tblGrid>
              <a:tr h="862322">
                <a:tc gridSpan="2"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s-E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s-E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s-ES" sz="25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Reasons for preferring to do the test in pairs or alone</a:t>
                      </a:r>
                      <a:endParaRPr lang="es-ES_tradnl" sz="2500" dirty="0"/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2200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</a:tr>
              <a:tr h="1782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IN PAIRS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_tradn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dirty="0" err="1" smtClean="0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dirty="0" err="1" smtClean="0">
                          <a:solidFill>
                            <a:schemeClr val="tx1"/>
                          </a:solidFill>
                        </a:rPr>
                        <a:t>less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pressure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Gives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Partners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can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help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stuck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More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comfortable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discussing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s-ES_tradnl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</a:tr>
              <a:tr h="2625065">
                <a:tc>
                  <a:txBody>
                    <a:bodyPr/>
                    <a:lstStyle/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ALONE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endParaRPr lang="es-E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adapt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opinions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No peer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listening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More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freedom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organise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discourse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consider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sense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More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endParaRPr lang="es-ES" sz="25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</a:tr>
              <a:tr h="729178">
                <a:tc>
                  <a:txBody>
                    <a:bodyPr/>
                    <a:lstStyle/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BOTH 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endParaRPr lang="es-E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ES" sz="2500" dirty="0" smtClean="0">
                          <a:solidFill>
                            <a:schemeClr val="tx1"/>
                          </a:solidFill>
                        </a:rPr>
                        <a:t>Dialogue </a:t>
                      </a:r>
                      <a:r>
                        <a:rPr lang="es-ES" sz="2500" dirty="0" err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r>
                        <a:rPr lang="es-ES" sz="25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ES" sz="2500" dirty="0" err="1" smtClean="0">
                          <a:solidFill>
                            <a:schemeClr val="tx1"/>
                          </a:solidFill>
                        </a:rPr>
                        <a:t>pairs</a:t>
                      </a:r>
                      <a:r>
                        <a:rPr lang="es-ES" sz="2500" dirty="0" smtClean="0">
                          <a:solidFill>
                            <a:schemeClr val="tx1"/>
                          </a:solidFill>
                        </a:rPr>
                        <a:t>; monologue,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alone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92CDD2"/>
                    </a:solidFill>
                  </a:tcPr>
                </a:tc>
              </a:tr>
              <a:tr h="934504">
                <a:tc>
                  <a:txBody>
                    <a:bodyPr/>
                    <a:lstStyle/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DEPENDS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 algn="just">
                        <a:buFont typeface="Wingdings" pitchFamily="2" charset="2"/>
                        <a:buChar char="§"/>
                      </a:pPr>
                      <a:endParaRPr lang="es-E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CD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partner’s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higher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alone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same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lower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, in </a:t>
                      </a:r>
                      <a:r>
                        <a:rPr lang="es-ES" sz="2500" baseline="0" dirty="0" err="1" smtClean="0">
                          <a:solidFill>
                            <a:schemeClr val="tx1"/>
                          </a:solidFill>
                        </a:rPr>
                        <a:t>pairs</a:t>
                      </a:r>
                      <a:r>
                        <a:rPr lang="es-ES" sz="25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92CD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9144000" cy="68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390"/>
                <a:gridCol w="2918390"/>
                <a:gridCol w="3307220"/>
              </a:tblGrid>
              <a:tr h="884543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5.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What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did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you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consider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the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m</a:t>
                      </a:r>
                      <a:r>
                        <a:rPr lang="es-ES" sz="2400" dirty="0" err="1" smtClean="0"/>
                        <a:t>ost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stressful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element</a:t>
                      </a:r>
                      <a:r>
                        <a:rPr lang="es-ES" sz="2400" dirty="0" smtClean="0"/>
                        <a:t> of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exam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be</a:t>
                      </a:r>
                      <a:r>
                        <a:rPr lang="es-ES" sz="2400" dirty="0" smtClean="0"/>
                        <a:t>?</a:t>
                      </a:r>
                      <a:endParaRPr lang="es-ES_tradnl" sz="2400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CAE</a:t>
                      </a:r>
                      <a:endParaRPr lang="es-ES_tradnl" sz="2400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EOI</a:t>
                      </a:r>
                      <a:endParaRPr lang="es-ES_tradnl" sz="2400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UNED</a:t>
                      </a:r>
                      <a:endParaRPr lang="es-ES_tradnl" sz="2400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23549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22%: Reacting to picture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prompts</a:t>
                      </a:r>
                      <a:endParaRPr lang="es-ES_tradnl" sz="2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18%: </a:t>
                      </a:r>
                      <a:r>
                        <a:rPr lang="es-ES" sz="2400" dirty="0" err="1" smtClean="0"/>
                        <a:t>Limited</a:t>
                      </a:r>
                      <a:r>
                        <a:rPr lang="es-ES" sz="2400" dirty="0" smtClean="0"/>
                        <a:t> time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prepare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topics</a:t>
                      </a:r>
                      <a:endParaRPr lang="es-ES_tradnl" sz="2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23%: </a:t>
                      </a:r>
                      <a:r>
                        <a:rPr lang="es-ES" sz="2400" dirty="0" err="1" smtClean="0"/>
                        <a:t>Unfamiliar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topics</a:t>
                      </a:r>
                      <a:endParaRPr lang="es-ES_tradnl" sz="2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  <a:tr h="1746246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22%: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Being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recorded</a:t>
                      </a:r>
                      <a:endParaRPr lang="es-ES_tradnl" sz="24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14%: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Convincing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or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disagreeing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with</a:t>
                      </a:r>
                      <a:r>
                        <a:rPr lang="es-ES" sz="2400" baseline="0" dirty="0" smtClean="0"/>
                        <a:t> a </a:t>
                      </a:r>
                      <a:r>
                        <a:rPr lang="es-ES" sz="2400" baseline="0" dirty="0" err="1" smtClean="0"/>
                        <a:t>partner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when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not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your</a:t>
                      </a:r>
                      <a:r>
                        <a:rPr lang="es-ES" sz="2400" baseline="0" dirty="0" smtClean="0"/>
                        <a:t> true </a:t>
                      </a:r>
                      <a:r>
                        <a:rPr lang="es-ES" sz="2400" baseline="0" dirty="0" err="1" smtClean="0"/>
                        <a:t>opinion</a:t>
                      </a:r>
                      <a:endParaRPr lang="es-ES_tradnl" sz="24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23%</a:t>
                      </a:r>
                      <a:r>
                        <a:rPr lang="es-ES" sz="2400" baseline="0" dirty="0" smtClean="0"/>
                        <a:t>: </a:t>
                      </a:r>
                      <a:r>
                        <a:rPr lang="es-ES" sz="2400" baseline="0" dirty="0" err="1" smtClean="0"/>
                        <a:t>Nothing</a:t>
                      </a:r>
                      <a:endParaRPr lang="es-ES_tradnl" sz="24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18%: </a:t>
                      </a:r>
                      <a:r>
                        <a:rPr lang="es-ES" sz="2400" dirty="0" err="1" smtClean="0"/>
                        <a:t>Limited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baseline="0" dirty="0" smtClean="0"/>
                        <a:t>time </a:t>
                      </a:r>
                      <a:r>
                        <a:rPr lang="es-ES" sz="2400" baseline="0" dirty="0" err="1" smtClean="0"/>
                        <a:t>to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consider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questions</a:t>
                      </a:r>
                      <a:r>
                        <a:rPr lang="es-ES" sz="2400" baseline="0" dirty="0" smtClean="0"/>
                        <a:t> &amp; complete </a:t>
                      </a:r>
                      <a:r>
                        <a:rPr lang="es-ES" sz="2400" baseline="0" dirty="0" err="1" smtClean="0"/>
                        <a:t>tasks</a:t>
                      </a:r>
                      <a:endParaRPr lang="es-ES_tradnl" sz="24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 smtClean="0"/>
                        <a:t>14%: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Not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knowing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how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long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the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discussion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should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last</a:t>
                      </a:r>
                      <a:endParaRPr lang="es-ES_tradnl" sz="24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14%: </a:t>
                      </a:r>
                      <a:r>
                        <a:rPr lang="es-ES" sz="2400" dirty="0" err="1" smtClean="0"/>
                        <a:t>Being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recorded</a:t>
                      </a:r>
                      <a:endParaRPr lang="es-ES_tradnl" sz="24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67186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14%: </a:t>
                      </a:r>
                      <a:r>
                        <a:rPr lang="es-ES" sz="2400" dirty="0" err="1" smtClean="0"/>
                        <a:t>Nothing</a:t>
                      </a:r>
                      <a:endParaRPr lang="es-ES_tradnl" sz="2400" dirty="0"/>
                    </a:p>
                  </a:txBody>
                  <a:tcP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14%: </a:t>
                      </a:r>
                      <a:r>
                        <a:rPr lang="es-ES" sz="2400" dirty="0" err="1" smtClean="0"/>
                        <a:t>Nothing</a:t>
                      </a:r>
                      <a:endParaRPr lang="es-ES_tradnl" sz="2400" dirty="0"/>
                    </a:p>
                  </a:txBody>
                  <a:tcPr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10%: No </a:t>
                      </a:r>
                      <a:r>
                        <a:rPr lang="es-ES" sz="2400" dirty="0" err="1" smtClean="0"/>
                        <a:t>topic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choice</a:t>
                      </a:r>
                      <a:endParaRPr lang="es-ES_tradnl" sz="2400" dirty="0"/>
                    </a:p>
                  </a:txBody>
                  <a:tcPr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5 Gráfico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6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7 Gráfico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972"/>
                <a:gridCol w="8064028"/>
              </a:tblGrid>
              <a:tr h="474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What would you change to make the test friendlier?</a:t>
                      </a:r>
                      <a:endParaRPr lang="es-ES_tradnl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2390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/>
                        <a:t>CAE</a:t>
                      </a:r>
                      <a:endParaRPr lang="es-ES_tradnl" sz="2400" b="1" dirty="0" smtClean="0"/>
                    </a:p>
                    <a:p>
                      <a:endParaRPr lang="es-ES_tradnl" sz="2400" dirty="0"/>
                    </a:p>
                  </a:txBody>
                  <a:tcPr>
                    <a:solidFill>
                      <a:srgbClr val="A74FFF"/>
                    </a:solidFill>
                  </a:tcPr>
                </a:tc>
                <a:tc>
                  <a:txBody>
                    <a:bodyPr/>
                    <a:lstStyle/>
                    <a:p>
                      <a:pPr marL="268288" lvl="0" indent="-268288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with an easy task to make candidates feel at ease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Allow students to choose partners and topics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Reveal the topics before the exam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lvl="0" indent="-268288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specific to facilitate freer conversation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More real-life conversation tasks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More time to think of the answers</a:t>
                      </a:r>
                      <a:endParaRPr lang="es-ES_tradnl" sz="2000" dirty="0"/>
                    </a:p>
                  </a:txBody>
                  <a:tcPr>
                    <a:solidFill>
                      <a:srgbClr val="A74FFF"/>
                    </a:solidFill>
                  </a:tcPr>
                </a:tc>
              </a:tr>
              <a:tr h="2394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/>
                        <a:t>EOI</a:t>
                      </a:r>
                      <a:endParaRPr lang="es-ES_tradnl" sz="2400" b="1" dirty="0" smtClean="0"/>
                    </a:p>
                    <a:p>
                      <a:endParaRPr lang="es-ES_tradnl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Include warm-up questions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 topic choice 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Easier topics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interactive tasks involving examiner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real-life conversation tasks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Reveal the topics before the exam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  <a:tr h="1598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/>
                        <a:t>UNED</a:t>
                      </a:r>
                      <a:endParaRPr lang="es-ES_tradnl" sz="2400" b="1" dirty="0" smtClean="0"/>
                    </a:p>
                    <a:p>
                      <a:endParaRPr lang="es-ES_tradnl" sz="24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Clearer information on exam structure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 warm-up questions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examiner involvement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the exam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Allow choice of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topics</a:t>
                      </a:r>
                      <a:endParaRPr lang="es-ES_tradnl" sz="20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6804248"/>
              </a:tblGrid>
              <a:tr h="733627"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>
                          <a:solidFill>
                            <a:schemeClr val="bg1"/>
                          </a:solidFill>
                        </a:rPr>
                        <a:t>Preferences</a:t>
                      </a:r>
                      <a:endParaRPr lang="es-ES_tradnl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prefer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ES_tradn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24875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1st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option</a:t>
                      </a:r>
                      <a:endParaRPr lang="es-ES_trad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individual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face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face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examiner</a:t>
                      </a:r>
                      <a:endParaRPr lang="es-E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24875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2nd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option</a:t>
                      </a:r>
                      <a:endParaRPr lang="es-ES_trad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conversation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while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examiner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listens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rates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24875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3rd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option</a:t>
                      </a:r>
                      <a:endParaRPr lang="es-ES_trad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conversation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while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examiners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listen and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24875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4th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option</a:t>
                      </a: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individual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face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face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examiners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24875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5th </a:t>
                      </a: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option</a:t>
                      </a:r>
                      <a:endParaRPr lang="es-ES_tradn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computer-based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oral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exam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CuadroTexto"/>
          <p:cNvSpPr txBox="1">
            <a:spLocks noChangeArrowheads="1"/>
          </p:cNvSpPr>
          <p:nvPr/>
        </p:nvSpPr>
        <p:spPr bwMode="auto">
          <a:xfrm>
            <a:off x="468313" y="260350"/>
            <a:ext cx="7272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000" b="1" dirty="0">
                <a:solidFill>
                  <a:srgbClr val="006600"/>
                </a:solidFill>
              </a:rPr>
              <a:t>THE </a:t>
            </a:r>
            <a:r>
              <a:rPr lang="es-ES" sz="4000" b="1" dirty="0" smtClean="0">
                <a:solidFill>
                  <a:srgbClr val="006600"/>
                </a:solidFill>
              </a:rPr>
              <a:t>SURVEY</a:t>
            </a:r>
            <a:endParaRPr lang="es-ES" sz="4000" b="1" dirty="0">
              <a:solidFill>
                <a:srgbClr val="006600"/>
              </a:solidFill>
            </a:endParaRPr>
          </a:p>
        </p:txBody>
      </p:sp>
      <p:pic>
        <p:nvPicPr>
          <p:cNvPr id="5" name="4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982752"/>
            <a:ext cx="5206934" cy="5875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763713" y="1484313"/>
            <a:ext cx="914400" cy="914400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1692275" y="1700213"/>
            <a:ext cx="1079500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-58336"/>
          <a:ext cx="9144000" cy="6916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42918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Judges</a:t>
                      </a:r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’ </a:t>
                      </a:r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264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rgbClr val="0000FF"/>
                          </a:solidFill>
                        </a:rPr>
                        <a:t>UNED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least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satisfactory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2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Why</a:t>
                      </a: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s-ES" sz="2400" b="1" dirty="0" smtClean="0">
                          <a:solidFill>
                            <a:srgbClr val="0000CC"/>
                          </a:solidFill>
                        </a:rPr>
                        <a:t>UNED</a:t>
                      </a:r>
                      <a:r>
                        <a:rPr lang="es-ES" sz="2400" dirty="0" smtClean="0"/>
                        <a:t> =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err="1" smtClean="0"/>
                        <a:t>preferred</a:t>
                      </a:r>
                      <a:r>
                        <a:rPr lang="es-ES" sz="2400" baseline="0" dirty="0" smtClean="0"/>
                        <a:t> test</a:t>
                      </a:r>
                      <a:endParaRPr lang="es-ES" sz="2400" dirty="0" smtClean="0"/>
                    </a:p>
                    <a:p>
                      <a:pPr eaLnBrk="1" hangingPunct="1">
                        <a:buNone/>
                      </a:pPr>
                      <a:endParaRPr lang="es-ES" sz="2400" dirty="0" smtClean="0"/>
                    </a:p>
                    <a:p>
                      <a:pPr algn="ctr" eaLnBrk="1" hangingPunct="1">
                        <a:buNone/>
                      </a:pP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34267">
                <a:tc>
                  <a:txBody>
                    <a:bodyPr/>
                    <a:lstStyle/>
                    <a:p>
                      <a:pPr algn="just" eaLnBrk="1" hangingPunct="1">
                        <a:buFont typeface="Wingdings" pitchFamily="2" charset="2"/>
                        <a:buNone/>
                      </a:pP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Uses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only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activity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 eaLnBrk="1" hangingPunct="1">
                        <a:buFont typeface="Wingdings" pitchFamily="2" charset="2"/>
                        <a:buNone/>
                      </a:pP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es-ES" sz="2400" dirty="0" err="1" smtClean="0"/>
                        <a:t>Felt</a:t>
                      </a:r>
                      <a:r>
                        <a:rPr lang="es-ES" sz="2400" dirty="0" smtClean="0"/>
                        <a:t> test </a:t>
                      </a:r>
                      <a:r>
                        <a:rPr lang="es-ES" sz="2400" dirty="0" err="1" smtClean="0"/>
                        <a:t>allowed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them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show true </a:t>
                      </a:r>
                      <a:r>
                        <a:rPr lang="es-ES" sz="2400" dirty="0" err="1" smtClean="0"/>
                        <a:t>level</a:t>
                      </a:r>
                      <a:r>
                        <a:rPr lang="es-ES" sz="2400" dirty="0" smtClean="0"/>
                        <a:t> of </a:t>
                      </a:r>
                      <a:r>
                        <a:rPr lang="es-ES" sz="2400" dirty="0" err="1" smtClean="0"/>
                        <a:t>English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22222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Multi-tasking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judge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/interlocutor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1 </a:t>
                      </a:r>
                      <a:r>
                        <a:rPr lang="es-ES" sz="2400" dirty="0" err="1" smtClean="0"/>
                        <a:t>judge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is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less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nerve-wracking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093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short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11 min)</a:t>
                      </a: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Char char="ü"/>
                      </a:pPr>
                      <a:r>
                        <a:rPr lang="es-ES" sz="2400" dirty="0" smtClean="0"/>
                        <a:t>Short test </a:t>
                      </a:r>
                    </a:p>
                    <a:p>
                      <a:pPr eaLnBrk="1" hangingPunct="1">
                        <a:buFont typeface="Wingdings" pitchFamily="2" charset="2"/>
                        <a:buChar char="ü"/>
                      </a:pPr>
                      <a:r>
                        <a:rPr lang="es-ES" sz="2400" dirty="0" err="1" smtClean="0"/>
                        <a:t>Preparation</a:t>
                      </a:r>
                      <a:r>
                        <a:rPr lang="es-ES" sz="2400" dirty="0" smtClean="0"/>
                        <a:t> time </a:t>
                      </a:r>
                      <a:r>
                        <a:rPr lang="es-ES" sz="2400" dirty="0" err="1" smtClean="0"/>
                        <a:t>given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9811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Topic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general </a:t>
                      </a:r>
                    </a:p>
                    <a:p>
                      <a:pPr marL="273050" marR="0" indent="-273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conducive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showing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true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Onus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on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candidate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i="1" dirty="0" err="1" smtClean="0">
                          <a:solidFill>
                            <a:schemeClr val="bg1"/>
                          </a:solidFill>
                        </a:rPr>
                        <a:t>impress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Familiar &amp; </a:t>
                      </a:r>
                      <a:r>
                        <a:rPr lang="es-ES" sz="2400" dirty="0" err="1" smtClean="0"/>
                        <a:t>student-friendly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topics</a:t>
                      </a:r>
                      <a:endParaRPr lang="es-ES" sz="2400" dirty="0" smtClean="0"/>
                    </a:p>
                    <a:p>
                      <a:pPr algn="ctr"/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763713" y="1484313"/>
            <a:ext cx="914400" cy="914400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1692275" y="1700213"/>
            <a:ext cx="1079500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37978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Judges</a:t>
                      </a:r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’ </a:t>
                      </a:r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684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EOI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as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satisfactory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as CAE,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but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better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than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UNED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Why</a:t>
                      </a: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s-ES" sz="2400" b="1" dirty="0" smtClean="0">
                          <a:solidFill>
                            <a:srgbClr val="00B050"/>
                          </a:solidFill>
                        </a:rPr>
                        <a:t>EOI</a:t>
                      </a:r>
                      <a:r>
                        <a:rPr lang="es-ES" sz="24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lang="es-ES" sz="2400" dirty="0" smtClean="0"/>
                        <a:t>= </a:t>
                      </a:r>
                      <a:r>
                        <a:rPr lang="es-ES" sz="2400" dirty="0" err="1" smtClean="0"/>
                        <a:t>second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preferred</a:t>
                      </a:r>
                      <a:r>
                        <a:rPr lang="es-ES" sz="2400" baseline="0" dirty="0" smtClean="0"/>
                        <a:t> test</a:t>
                      </a:r>
                      <a:endParaRPr lang="es-ES" sz="2400" dirty="0" smtClean="0"/>
                    </a:p>
                    <a:p>
                      <a:pPr algn="ctr" eaLnBrk="1" hangingPunct="1">
                        <a:buNone/>
                      </a:pPr>
                      <a:endParaRPr lang="es-E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eaLnBrk="1" hangingPunct="1">
                        <a:spcBef>
                          <a:spcPts val="1200"/>
                        </a:spcBef>
                        <a:buNone/>
                      </a:pP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Opinions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839703">
                <a:tc>
                  <a:txBody>
                    <a:bodyPr/>
                    <a:lstStyle/>
                    <a:p>
                      <a:pPr algn="just" eaLnBrk="1" hangingPunct="1">
                        <a:buFont typeface="Wingdings" pitchFamily="2" charset="2"/>
                        <a:buNone/>
                      </a:pP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Uses 2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tasks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but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no ice-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breakers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es-ES" sz="2400" dirty="0" smtClean="0"/>
                        <a:t>Time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prepare </a:t>
                      </a:r>
                      <a:r>
                        <a:rPr lang="es-ES" sz="2400" dirty="0" err="1" smtClean="0"/>
                        <a:t>tasks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smtClean="0"/>
                        <a:t>(15 min.) </a:t>
                      </a:r>
                      <a:r>
                        <a:rPr lang="es-ES" sz="2400" dirty="0" err="1" smtClean="0"/>
                        <a:t>seen</a:t>
                      </a:r>
                      <a:r>
                        <a:rPr lang="es-ES" sz="2400" dirty="0" smtClean="0"/>
                        <a:t> as positive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586106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Interchanging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roles of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judge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/ interlocutor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confuses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students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dirty="0" err="1" smtClean="0"/>
                        <a:t>Presence</a:t>
                      </a:r>
                      <a:r>
                        <a:rPr lang="es-ES" sz="2400" dirty="0" smtClean="0"/>
                        <a:t> of </a:t>
                      </a:r>
                      <a:r>
                        <a:rPr lang="es-ES" sz="2400" baseline="0" dirty="0" smtClean="0"/>
                        <a:t>2 </a:t>
                      </a:r>
                      <a:r>
                        <a:rPr lang="es-ES" sz="2400" baseline="0" dirty="0" err="1" smtClean="0"/>
                        <a:t>participating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examiners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was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err="1" smtClean="0"/>
                        <a:t>stressful</a:t>
                      </a:r>
                      <a:endParaRPr lang="es-ES" sz="2400" baseline="0" dirty="0" smtClean="0"/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baseline="0" dirty="0" err="1" smtClean="0"/>
                        <a:t>Uneven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preparation</a:t>
                      </a:r>
                      <a:r>
                        <a:rPr lang="es-ES" sz="2400" baseline="0" dirty="0" smtClean="0"/>
                        <a:t> time </a:t>
                      </a:r>
                      <a:r>
                        <a:rPr lang="es-ES" sz="2400" baseline="0" dirty="0" err="1" smtClean="0"/>
                        <a:t>distribution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2129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Topics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are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specific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&amp;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artificial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 eaLnBrk="1" hangingPunct="1">
                        <a:buFont typeface="Wingdings" pitchFamily="2" charset="2"/>
                        <a:buChar char="Ø"/>
                      </a:pPr>
                      <a:r>
                        <a:rPr lang="es-ES" sz="2400" dirty="0" err="1" smtClean="0"/>
                        <a:t>Unfamiliar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topics</a:t>
                      </a:r>
                      <a:endParaRPr lang="es-ES" sz="2400" baseline="0" dirty="0" smtClean="0"/>
                    </a:p>
                    <a:p>
                      <a:pPr marL="273050" indent="-273050" eaLnBrk="1" hangingPunct="1">
                        <a:buFont typeface="Wingdings" pitchFamily="2" charset="2"/>
                        <a:buChar char="Ø"/>
                      </a:pPr>
                      <a:r>
                        <a:rPr lang="es-ES" sz="2400" baseline="0" dirty="0" err="1" smtClean="0"/>
                        <a:t>Topics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difficult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discuss</a:t>
                      </a:r>
                      <a:r>
                        <a:rPr lang="es-ES" sz="2400" dirty="0" smtClean="0"/>
                        <a:t> (</a:t>
                      </a:r>
                      <a:r>
                        <a:rPr lang="es-ES" sz="2400" dirty="0" err="1" smtClean="0"/>
                        <a:t>even</a:t>
                      </a:r>
                      <a:r>
                        <a:rPr lang="es-ES" sz="2400" dirty="0" smtClean="0"/>
                        <a:t> in </a:t>
                      </a:r>
                      <a:r>
                        <a:rPr lang="es-ES" sz="2400" dirty="0" err="1" smtClean="0"/>
                        <a:t>native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language</a:t>
                      </a:r>
                      <a:r>
                        <a:rPr lang="es-ES" sz="2400" dirty="0" smtClean="0"/>
                        <a:t>)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2129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Appropriate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test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duration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dirty="0" smtClean="0"/>
                        <a:t>Artificial</a:t>
                      </a:r>
                      <a:r>
                        <a:rPr lang="es-ES" sz="2400" baseline="0" dirty="0" smtClean="0"/>
                        <a:t> dialogue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dirty="0" err="1" smtClean="0"/>
                        <a:t>Obliged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defend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opinions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which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were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not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their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own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763713" y="1484313"/>
            <a:ext cx="914400" cy="914400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1692275" y="1700213"/>
            <a:ext cx="1079500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63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62"/>
                <a:gridCol w="4643438"/>
              </a:tblGrid>
              <a:tr h="595402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Judges</a:t>
                      </a:r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’ </a:t>
                      </a:r>
                      <a:r>
                        <a:rPr lang="es-ES" sz="2800" b="1" dirty="0" err="1" smtClean="0">
                          <a:solidFill>
                            <a:schemeClr val="bg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es-ES" sz="2800" dirty="0" err="1" smtClean="0">
                          <a:solidFill>
                            <a:schemeClr val="tx1"/>
                          </a:solidFill>
                        </a:rPr>
                        <a:t>perception</a:t>
                      </a:r>
                      <a:endParaRPr lang="es-E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123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CAE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most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err="1" smtClean="0">
                          <a:solidFill>
                            <a:schemeClr val="bg1"/>
                          </a:solidFill>
                        </a:rPr>
                        <a:t>Why</a:t>
                      </a: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s-ES" sz="2400" b="1" dirty="0" smtClean="0">
                          <a:solidFill>
                            <a:srgbClr val="FF3300"/>
                          </a:solidFill>
                        </a:rPr>
                        <a:t>CAE</a:t>
                      </a:r>
                      <a:r>
                        <a:rPr lang="es-ES" sz="2400" b="1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implied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most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effort</a:t>
                      </a:r>
                      <a:endParaRPr lang="es-E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eaLnBrk="1" hangingPunct="1">
                        <a:buNone/>
                      </a:pPr>
                      <a:endParaRPr lang="es-E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eaLnBrk="1" hangingPunct="1">
                        <a:buNone/>
                      </a:pP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82900">
                <a:tc>
                  <a:txBody>
                    <a:bodyPr/>
                    <a:lstStyle/>
                    <a:p>
                      <a:pPr algn="just" eaLnBrk="1" hangingPunct="1">
                        <a:buFont typeface="Wingdings" pitchFamily="2" charset="2"/>
                        <a:buNone/>
                      </a:pP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Uses 4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tasks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 eaLnBrk="1" hangingPunct="1">
                        <a:buFont typeface="Wingdings" pitchFamily="2" charset="2"/>
                        <a:buNone/>
                      </a:pP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Having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4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different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tasks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caused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more stress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tests</a:t>
                      </a:r>
                      <a:endParaRPr lang="es-E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39169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Roles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judge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&amp; interlocutor are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differentiated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Stressful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examiners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room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Silent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presence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of a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judge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caused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stress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44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Topics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appropriate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Lack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of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topic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choice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was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unpopular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8901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Adequate</a:t>
                      </a:r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 test </a:t>
                      </a:r>
                      <a:r>
                        <a:rPr lang="es-ES" sz="2400" baseline="0" dirty="0" err="1" smtClean="0">
                          <a:solidFill>
                            <a:schemeClr val="bg1"/>
                          </a:solidFill>
                        </a:rPr>
                        <a:t>duration</a:t>
                      </a:r>
                      <a:endParaRPr lang="es-E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Test in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pairs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</a:rPr>
                        <a:t>considered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73050" marR="0" indent="-273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positive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similar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lower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273050" marR="0" indent="-273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negative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others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higher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E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1 Título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es-ES" b="1" dirty="0" err="1" smtClean="0">
                <a:solidFill>
                  <a:srgbClr val="0000CC"/>
                </a:solidFill>
              </a:rPr>
              <a:t>Future</a:t>
            </a:r>
            <a:r>
              <a:rPr lang="es-ES" b="1" dirty="0" smtClean="0">
                <a:solidFill>
                  <a:srgbClr val="0000CC"/>
                </a:solidFill>
              </a:rPr>
              <a:t> </a:t>
            </a:r>
            <a:r>
              <a:rPr lang="es-ES" b="1" dirty="0" err="1" smtClean="0">
                <a:solidFill>
                  <a:srgbClr val="0000CC"/>
                </a:solidFill>
              </a:rPr>
              <a:t>research</a:t>
            </a:r>
            <a:r>
              <a:rPr lang="es-ES" b="1" dirty="0" smtClean="0">
                <a:solidFill>
                  <a:srgbClr val="0000CC"/>
                </a:solidFill>
              </a:rPr>
              <a:t> </a:t>
            </a:r>
            <a:r>
              <a:rPr lang="es-ES" b="1" smtClean="0">
                <a:solidFill>
                  <a:srgbClr val="0000CC"/>
                </a:solidFill>
              </a:rPr>
              <a:t>lines</a:t>
            </a:r>
            <a:endParaRPr lang="es-ES" b="1" dirty="0" smtClean="0">
              <a:solidFill>
                <a:srgbClr val="0000CC"/>
              </a:solidFill>
            </a:endParaRPr>
          </a:p>
        </p:txBody>
      </p:sp>
      <p:sp>
        <p:nvSpPr>
          <p:cNvPr id="37892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424862" cy="5688632"/>
          </a:xfrm>
        </p:spPr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3000" dirty="0" smtClean="0"/>
              <a:t> </a:t>
            </a:r>
            <a:r>
              <a:rPr lang="es-ES" sz="3000" dirty="0" err="1" smtClean="0"/>
              <a:t>Further</a:t>
            </a:r>
            <a:r>
              <a:rPr lang="es-ES" sz="3000" dirty="0" smtClean="0"/>
              <a:t> </a:t>
            </a:r>
            <a:r>
              <a:rPr lang="es-ES" sz="3000" dirty="0" err="1" smtClean="0"/>
              <a:t>work</a:t>
            </a:r>
            <a:r>
              <a:rPr lang="es-ES" sz="3000" dirty="0" smtClean="0"/>
              <a:t> </a:t>
            </a:r>
            <a:r>
              <a:rPr lang="es-ES" sz="3000" dirty="0" err="1" smtClean="0"/>
              <a:t>on</a:t>
            </a:r>
            <a:r>
              <a:rPr lang="es-ES" sz="3000" dirty="0" smtClean="0"/>
              <a:t> test </a:t>
            </a:r>
            <a:r>
              <a:rPr lang="es-ES" sz="3000" dirty="0" err="1" smtClean="0"/>
              <a:t>standarisation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needed</a:t>
            </a:r>
            <a:r>
              <a:rPr lang="es-ES" sz="3000" dirty="0" smtClean="0"/>
              <a:t> </a:t>
            </a:r>
            <a:r>
              <a:rPr lang="es-ES" sz="3000" dirty="0" err="1" smtClean="0"/>
              <a:t>to</a:t>
            </a:r>
            <a:r>
              <a:rPr lang="es-ES" sz="3000" dirty="0" smtClean="0"/>
              <a:t> </a:t>
            </a:r>
            <a:r>
              <a:rPr lang="es-ES" sz="3000" dirty="0" err="1" smtClean="0"/>
              <a:t>achieve</a:t>
            </a:r>
            <a:r>
              <a:rPr lang="es-ES" sz="3000" dirty="0" smtClean="0"/>
              <a:t> a </a:t>
            </a:r>
            <a:r>
              <a:rPr lang="es-ES" sz="3000" dirty="0" err="1" smtClean="0"/>
              <a:t>realiable</a:t>
            </a:r>
            <a:r>
              <a:rPr lang="es-ES" sz="3000" dirty="0" smtClean="0"/>
              <a:t> and </a:t>
            </a:r>
            <a:r>
              <a:rPr lang="es-ES" sz="3000" dirty="0" err="1" smtClean="0"/>
              <a:t>objective</a:t>
            </a:r>
            <a:r>
              <a:rPr lang="es-ES" sz="3000" dirty="0" smtClean="0"/>
              <a:t> oral test, </a:t>
            </a:r>
            <a:r>
              <a:rPr lang="es-ES" sz="3000" dirty="0" err="1" smtClean="0"/>
              <a:t>which</a:t>
            </a:r>
            <a:r>
              <a:rPr lang="es-ES" sz="3000" dirty="0" smtClean="0"/>
              <a:t> can </a:t>
            </a:r>
            <a:r>
              <a:rPr lang="es-ES" sz="3000" dirty="0" err="1" smtClean="0"/>
              <a:t>be</a:t>
            </a:r>
            <a:r>
              <a:rPr lang="es-ES" sz="3000" dirty="0" smtClean="0"/>
              <a:t> </a:t>
            </a:r>
            <a:r>
              <a:rPr lang="es-ES" sz="3000" dirty="0" err="1" smtClean="0"/>
              <a:t>applied</a:t>
            </a:r>
            <a:r>
              <a:rPr lang="es-ES" sz="3000" dirty="0" smtClean="0"/>
              <a:t> </a:t>
            </a:r>
            <a:r>
              <a:rPr lang="es-ES" sz="3000" dirty="0" err="1" smtClean="0"/>
              <a:t>to</a:t>
            </a:r>
            <a:r>
              <a:rPr lang="es-ES" sz="3000" dirty="0" smtClean="0"/>
              <a:t> </a:t>
            </a:r>
            <a:r>
              <a:rPr lang="es-ES" sz="3000" dirty="0" err="1" smtClean="0"/>
              <a:t>other</a:t>
            </a:r>
            <a:r>
              <a:rPr lang="es-ES" sz="3000" dirty="0" smtClean="0"/>
              <a:t> </a:t>
            </a:r>
            <a:r>
              <a:rPr lang="es-ES" sz="3000" dirty="0" err="1" smtClean="0"/>
              <a:t>languages</a:t>
            </a:r>
            <a:r>
              <a:rPr lang="es-ES" sz="3000" dirty="0" smtClean="0"/>
              <a:t>.</a:t>
            </a:r>
          </a:p>
          <a:p>
            <a:pPr algn="just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3000" dirty="0" smtClean="0"/>
              <a:t> </a:t>
            </a:r>
            <a:r>
              <a:rPr lang="es-ES" sz="3000" dirty="0" err="1" smtClean="0"/>
              <a:t>Clearer</a:t>
            </a:r>
            <a:r>
              <a:rPr lang="es-ES" sz="3000" dirty="0" smtClean="0"/>
              <a:t> </a:t>
            </a:r>
            <a:r>
              <a:rPr lang="es-ES" sz="3000" dirty="0" err="1" smtClean="0"/>
              <a:t>descriptors</a:t>
            </a:r>
            <a:r>
              <a:rPr lang="es-ES" sz="3000" dirty="0" smtClean="0"/>
              <a:t> and </a:t>
            </a:r>
            <a:r>
              <a:rPr lang="es-ES" sz="3000" dirty="0" err="1" smtClean="0"/>
              <a:t>assessment</a:t>
            </a:r>
            <a:r>
              <a:rPr lang="es-ES" sz="3000" dirty="0" smtClean="0"/>
              <a:t> </a:t>
            </a:r>
            <a:r>
              <a:rPr lang="es-ES" sz="3000" dirty="0" err="1" smtClean="0"/>
              <a:t>criteria</a:t>
            </a:r>
            <a:r>
              <a:rPr lang="es-ES" sz="3000" dirty="0" smtClean="0"/>
              <a:t> </a:t>
            </a:r>
            <a:r>
              <a:rPr lang="es-ES" sz="3000" dirty="0" err="1" smtClean="0"/>
              <a:t>need</a:t>
            </a:r>
            <a:r>
              <a:rPr lang="es-ES" sz="3000" dirty="0" smtClean="0"/>
              <a:t> </a:t>
            </a:r>
            <a:r>
              <a:rPr lang="es-ES" sz="3000" dirty="0" err="1" smtClean="0"/>
              <a:t>to</a:t>
            </a:r>
            <a:r>
              <a:rPr lang="es-ES" sz="3000" dirty="0" smtClean="0"/>
              <a:t> </a:t>
            </a:r>
            <a:r>
              <a:rPr lang="es-ES" sz="3000" dirty="0" err="1" smtClean="0"/>
              <a:t>be</a:t>
            </a:r>
            <a:r>
              <a:rPr lang="es-ES" sz="3000" dirty="0" smtClean="0"/>
              <a:t> </a:t>
            </a:r>
            <a:r>
              <a:rPr lang="es-ES" sz="3000" dirty="0" err="1" smtClean="0"/>
              <a:t>developed</a:t>
            </a:r>
            <a:r>
              <a:rPr lang="es-ES" sz="3000" dirty="0" smtClean="0"/>
              <a:t>.</a:t>
            </a:r>
          </a:p>
          <a:p>
            <a:pPr algn="just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3000" dirty="0" smtClean="0"/>
              <a:t> More </a:t>
            </a:r>
            <a:r>
              <a:rPr lang="es-ES" sz="3000" dirty="0" err="1" smtClean="0"/>
              <a:t>focus</a:t>
            </a:r>
            <a:r>
              <a:rPr lang="es-ES" sz="3000" dirty="0" smtClean="0"/>
              <a:t> </a:t>
            </a:r>
            <a:r>
              <a:rPr lang="es-ES" sz="3000" dirty="0" err="1" smtClean="0"/>
              <a:t>on</a:t>
            </a:r>
            <a:r>
              <a:rPr lang="es-ES" sz="3000" dirty="0" smtClean="0"/>
              <a:t> test </a:t>
            </a:r>
            <a:r>
              <a:rPr lang="es-ES" sz="3000" dirty="0" err="1" smtClean="0"/>
              <a:t>administration</a:t>
            </a:r>
            <a:r>
              <a:rPr lang="es-ES" sz="3000" dirty="0" smtClean="0"/>
              <a:t> training &amp; </a:t>
            </a:r>
            <a:r>
              <a:rPr lang="es-ES" sz="3000" dirty="0" err="1" smtClean="0"/>
              <a:t>timing</a:t>
            </a:r>
            <a:r>
              <a:rPr lang="es-ES" sz="3000" dirty="0" smtClean="0"/>
              <a:t> </a:t>
            </a:r>
            <a:r>
              <a:rPr lang="es-ES" sz="3000" dirty="0" err="1" smtClean="0"/>
              <a:t>standardisation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needed</a:t>
            </a:r>
            <a:r>
              <a:rPr lang="es-ES" sz="3000" dirty="0" smtClean="0"/>
              <a:t> </a:t>
            </a:r>
          </a:p>
          <a:p>
            <a:pPr algn="just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3000" dirty="0" smtClean="0"/>
              <a:t>Explore </a:t>
            </a:r>
            <a:r>
              <a:rPr lang="es-ES" sz="3000" dirty="0" err="1" smtClean="0"/>
              <a:t>possibility</a:t>
            </a:r>
            <a:r>
              <a:rPr lang="es-ES" sz="3000" smtClean="0"/>
              <a:t> of </a:t>
            </a:r>
            <a:r>
              <a:rPr lang="es-ES" sz="3000" dirty="0" smtClean="0"/>
              <a:t>a time and </a:t>
            </a:r>
            <a:r>
              <a:rPr lang="es-ES" sz="3000" dirty="0" err="1" smtClean="0"/>
              <a:t>resource</a:t>
            </a:r>
            <a:r>
              <a:rPr lang="es-ES" sz="3000" dirty="0" smtClean="0"/>
              <a:t> </a:t>
            </a:r>
            <a:r>
              <a:rPr lang="es-ES" sz="3000" dirty="0" err="1" smtClean="0"/>
              <a:t>efficient</a:t>
            </a:r>
            <a:r>
              <a:rPr lang="es-ES" sz="3000" dirty="0" smtClean="0"/>
              <a:t> </a:t>
            </a:r>
            <a:r>
              <a:rPr lang="es-ES" sz="3000" dirty="0" err="1" smtClean="0"/>
              <a:t>computer-based</a:t>
            </a:r>
            <a:r>
              <a:rPr lang="es-ES" sz="3000" dirty="0" smtClean="0"/>
              <a:t> test.</a:t>
            </a:r>
          </a:p>
          <a:p>
            <a:pPr algn="just" eaLnBrk="1" hangingPunct="1">
              <a:spcAft>
                <a:spcPts val="1200"/>
              </a:spcAft>
              <a:buNone/>
            </a:pPr>
            <a:endParaRPr lang="es-E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4 Imagen" descr="France_Paris_Cite_Universitaire_Maison_internationa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" y="357188"/>
            <a:ext cx="861853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2 Marcador de contenido"/>
          <p:cNvSpPr>
            <a:spLocks noGrp="1"/>
          </p:cNvSpPr>
          <p:nvPr>
            <p:ph idx="1"/>
          </p:nvPr>
        </p:nvSpPr>
        <p:spPr>
          <a:xfrm>
            <a:off x="1357290" y="0"/>
            <a:ext cx="6686550" cy="2285992"/>
          </a:xfrm>
        </p:spPr>
        <p:txBody>
          <a:bodyPr/>
          <a:lstStyle/>
          <a:p>
            <a:pPr algn="ctr" rtl="1">
              <a:spcBef>
                <a:spcPts val="0"/>
              </a:spcBef>
              <a:buFontTx/>
              <a:buNone/>
            </a:pPr>
            <a:endParaRPr lang="fr-FR" sz="4000" dirty="0" smtClean="0">
              <a:solidFill>
                <a:schemeClr val="bg1"/>
              </a:solidFill>
            </a:endParaRPr>
          </a:p>
          <a:p>
            <a:pPr marL="0" algn="ctr" rtl="1">
              <a:spcBef>
                <a:spcPts val="0"/>
              </a:spcBef>
              <a:buFontTx/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Merci beaucoup</a:t>
            </a:r>
          </a:p>
          <a:p>
            <a:pPr algn="ctr" rtl="1">
              <a:buFontTx/>
              <a:buNone/>
            </a:pPr>
            <a:r>
              <a:rPr lang="fr-FR" sz="4000" dirty="0" err="1" smtClean="0">
                <a:solidFill>
                  <a:schemeClr val="bg1"/>
                </a:solidFill>
              </a:rPr>
              <a:t>Thank</a:t>
            </a:r>
            <a:r>
              <a:rPr lang="fr-FR" sz="4000" dirty="0" smtClean="0">
                <a:solidFill>
                  <a:schemeClr val="bg1"/>
                </a:solidFill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</a:rPr>
              <a:t>you</a:t>
            </a:r>
            <a:r>
              <a:rPr lang="fr-FR" sz="4000" dirty="0" smtClean="0">
                <a:solidFill>
                  <a:schemeClr val="bg1"/>
                </a:solidFill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</a:rPr>
              <a:t>very</a:t>
            </a:r>
            <a:r>
              <a:rPr lang="fr-FR" sz="4000" dirty="0" smtClean="0">
                <a:solidFill>
                  <a:schemeClr val="bg1"/>
                </a:solidFill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</a:rPr>
              <a:t>much</a:t>
            </a:r>
            <a:endParaRPr lang="fr-FR" sz="4000" dirty="0" smtClean="0">
              <a:solidFill>
                <a:schemeClr val="bg1"/>
              </a:solidFill>
            </a:endParaRPr>
          </a:p>
          <a:p>
            <a:pPr rtl="1">
              <a:buFontTx/>
              <a:buNone/>
            </a:pPr>
            <a:endParaRPr lang="es-E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250949" y="4535487"/>
            <a:ext cx="3573462" cy="1071563"/>
          </a:xfrm>
        </p:spPr>
        <p:txBody>
          <a:bodyPr/>
          <a:lstStyle/>
          <a:p>
            <a:pPr eaLnBrk="1" hangingPunct="1"/>
            <a:r>
              <a:rPr lang="es-ES" altLang="es-ES" sz="3200" b="1" dirty="0" err="1" smtClean="0">
                <a:solidFill>
                  <a:srgbClr val="FF0066"/>
                </a:solidFill>
              </a:rPr>
              <a:t>Participants</a:t>
            </a:r>
            <a:r>
              <a:rPr lang="es-ES" altLang="es-ES" sz="3200" b="1" dirty="0" smtClean="0">
                <a:solidFill>
                  <a:srgbClr val="FF0066"/>
                </a:solidFill>
              </a:rPr>
              <a:t> &amp; </a:t>
            </a:r>
            <a:r>
              <a:rPr lang="es-ES" altLang="es-ES" sz="3200" b="1" dirty="0" err="1" smtClean="0">
                <a:solidFill>
                  <a:srgbClr val="FF0066"/>
                </a:solidFill>
              </a:rPr>
              <a:t>Methodology</a:t>
            </a:r>
            <a:endParaRPr lang="es-ES" altLang="es-ES" sz="3200" b="1" dirty="0" smtClean="0">
              <a:solidFill>
                <a:srgbClr val="FF0066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996953"/>
            <a:ext cx="7569473" cy="386104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altLang="es-ES" sz="2800" dirty="0" smtClean="0"/>
              <a:t>22 </a:t>
            </a:r>
            <a:r>
              <a:rPr lang="es-ES" altLang="es-ES" sz="2800" dirty="0" err="1" smtClean="0"/>
              <a:t>University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student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volunteers</a:t>
            </a:r>
            <a:r>
              <a:rPr lang="es-ES" altLang="es-ES" sz="2800" dirty="0" smtClean="0"/>
              <a:t> (19-22 </a:t>
            </a:r>
            <a:r>
              <a:rPr lang="es-ES" altLang="es-ES" sz="2800" dirty="0" err="1" smtClean="0"/>
              <a:t>yrs</a:t>
            </a:r>
            <a:r>
              <a:rPr lang="es-ES" altLang="es-ES" sz="2800" dirty="0" smtClean="0"/>
              <a:t>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altLang="es-ES" sz="2800" dirty="0" smtClean="0"/>
              <a:t>13 </a:t>
            </a:r>
            <a:r>
              <a:rPr lang="es-ES" altLang="es-ES" sz="2800" dirty="0" err="1" smtClean="0"/>
              <a:t>females</a:t>
            </a:r>
            <a:r>
              <a:rPr lang="es-ES" altLang="es-ES" sz="2800" dirty="0" smtClean="0"/>
              <a:t> /9 males </a:t>
            </a:r>
            <a:r>
              <a:rPr lang="es-ES" altLang="es-ES" sz="2800" dirty="0" err="1" smtClean="0"/>
              <a:t>with</a:t>
            </a:r>
            <a:r>
              <a:rPr lang="es-ES" altLang="es-ES" sz="2800" dirty="0" smtClean="0"/>
              <a:t> a C1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altLang="es-ES" sz="2800" dirty="0" err="1" smtClean="0"/>
              <a:t>Students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took</a:t>
            </a:r>
            <a:r>
              <a:rPr lang="es-ES" altLang="es-ES" sz="2800" dirty="0" smtClean="0"/>
              <a:t> 3 </a:t>
            </a:r>
            <a:r>
              <a:rPr lang="es-ES" altLang="es-ES" sz="2800" dirty="0" err="1" smtClean="0"/>
              <a:t>tests</a:t>
            </a:r>
            <a:r>
              <a:rPr lang="es-ES" altLang="es-ES" sz="2800" dirty="0" smtClean="0"/>
              <a:t> in </a:t>
            </a:r>
            <a:r>
              <a:rPr lang="es-ES" altLang="es-ES" sz="2800" dirty="0" err="1" smtClean="0"/>
              <a:t>different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sessions</a:t>
            </a:r>
            <a:r>
              <a:rPr lang="es-ES" altLang="es-ES" sz="2800" dirty="0" smtClean="0"/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altLang="es-ES" sz="2800" dirty="0" err="1" smtClean="0"/>
              <a:t>Students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completed</a:t>
            </a:r>
            <a:r>
              <a:rPr lang="es-ES" altLang="es-ES" sz="2800" dirty="0" smtClean="0"/>
              <a:t> a </a:t>
            </a:r>
            <a:r>
              <a:rPr lang="es-ES" altLang="es-ES" sz="2800" dirty="0" err="1" smtClean="0"/>
              <a:t>questionnaire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after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each</a:t>
            </a:r>
            <a:r>
              <a:rPr lang="es-ES" altLang="es-ES" sz="2800" dirty="0" smtClean="0"/>
              <a:t> test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altLang="es-ES" sz="2800" dirty="0" err="1" smtClean="0"/>
              <a:t>Students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were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rated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by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experts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following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the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marking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criteria</a:t>
            </a:r>
            <a:r>
              <a:rPr lang="es-ES" altLang="es-ES" sz="2800" dirty="0" smtClean="0"/>
              <a:t> of </a:t>
            </a:r>
            <a:r>
              <a:rPr lang="es-ES" altLang="es-ES" sz="2800" dirty="0" err="1" smtClean="0"/>
              <a:t>each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exam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board</a:t>
            </a:r>
            <a:r>
              <a:rPr lang="es-ES" altLang="es-ES" sz="2800" dirty="0" smtClean="0"/>
              <a:t>.</a:t>
            </a:r>
          </a:p>
        </p:txBody>
      </p:sp>
      <p:sp>
        <p:nvSpPr>
          <p:cNvPr id="5125" name="5 CuadroTexto"/>
          <p:cNvSpPr txBox="1">
            <a:spLocks noChangeArrowheads="1"/>
          </p:cNvSpPr>
          <p:nvPr/>
        </p:nvSpPr>
        <p:spPr bwMode="auto">
          <a:xfrm rot="16200000">
            <a:off x="-1258887" y="1258887"/>
            <a:ext cx="3595688" cy="107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 err="1">
                <a:solidFill>
                  <a:srgbClr val="0000CC"/>
                </a:solidFill>
              </a:rPr>
              <a:t>Aim</a:t>
            </a:r>
            <a:r>
              <a:rPr lang="es-ES" sz="3200" b="1" dirty="0">
                <a:solidFill>
                  <a:srgbClr val="0000CC"/>
                </a:solidFill>
              </a:rPr>
              <a:t> of </a:t>
            </a:r>
            <a:r>
              <a:rPr lang="es-ES" sz="3200" b="1" dirty="0" err="1">
                <a:solidFill>
                  <a:srgbClr val="0000CC"/>
                </a:solidFill>
              </a:rPr>
              <a:t>the</a:t>
            </a:r>
            <a:r>
              <a:rPr lang="es-ES" sz="3200" b="1" dirty="0">
                <a:solidFill>
                  <a:srgbClr val="0000CC"/>
                </a:solidFill>
              </a:rPr>
              <a:t> </a:t>
            </a:r>
            <a:r>
              <a:rPr lang="es-ES" sz="3200" b="1" dirty="0" err="1">
                <a:solidFill>
                  <a:srgbClr val="0000CC"/>
                </a:solidFill>
              </a:rPr>
              <a:t>experiment</a:t>
            </a:r>
            <a:endParaRPr lang="es-ES" sz="3200" dirty="0">
              <a:solidFill>
                <a:srgbClr val="0000CC"/>
              </a:solidFill>
            </a:endParaRPr>
          </a:p>
        </p:txBody>
      </p:sp>
      <p:sp>
        <p:nvSpPr>
          <p:cNvPr id="5126" name="7 CuadroTexto"/>
          <p:cNvSpPr txBox="1">
            <a:spLocks noChangeArrowheads="1"/>
          </p:cNvSpPr>
          <p:nvPr/>
        </p:nvSpPr>
        <p:spPr bwMode="auto">
          <a:xfrm>
            <a:off x="1187624" y="214313"/>
            <a:ext cx="777686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" sz="2800" dirty="0" smtClean="0">
                <a:solidFill>
                  <a:srgbClr val="0000CC"/>
                </a:solidFill>
              </a:rPr>
              <a:t>Compare </a:t>
            </a:r>
            <a:r>
              <a:rPr lang="es-ES" sz="2800" dirty="0" err="1" smtClean="0">
                <a:solidFill>
                  <a:srgbClr val="0000CC"/>
                </a:solidFill>
              </a:rPr>
              <a:t>content</a:t>
            </a:r>
            <a:r>
              <a:rPr lang="es-ES" sz="2800" dirty="0" smtClean="0">
                <a:solidFill>
                  <a:srgbClr val="0000CC"/>
                </a:solidFill>
              </a:rPr>
              <a:t> </a:t>
            </a:r>
            <a:r>
              <a:rPr lang="es-ES" sz="2800" dirty="0">
                <a:solidFill>
                  <a:srgbClr val="0000CC"/>
                </a:solidFill>
              </a:rPr>
              <a:t>&amp; </a:t>
            </a:r>
            <a:r>
              <a:rPr lang="es-ES" sz="2800" dirty="0" err="1">
                <a:solidFill>
                  <a:srgbClr val="0000CC"/>
                </a:solidFill>
              </a:rPr>
              <a:t>effectiveness</a:t>
            </a:r>
            <a:r>
              <a:rPr lang="es-ES" sz="2800" dirty="0">
                <a:solidFill>
                  <a:srgbClr val="0000CC"/>
                </a:solidFill>
              </a:rPr>
              <a:t> of 3 </a:t>
            </a:r>
            <a:r>
              <a:rPr lang="es-ES" sz="2800" dirty="0" err="1" smtClean="0">
                <a:solidFill>
                  <a:srgbClr val="6600CC"/>
                </a:solidFill>
              </a:rPr>
              <a:t>main</a:t>
            </a:r>
            <a:r>
              <a:rPr lang="es-ES" sz="2800" dirty="0" smtClean="0">
                <a:solidFill>
                  <a:srgbClr val="6600CC"/>
                </a:solidFill>
              </a:rPr>
              <a:t> </a:t>
            </a:r>
            <a:r>
              <a:rPr lang="es-ES" sz="2800" dirty="0" err="1" smtClean="0">
                <a:solidFill>
                  <a:srgbClr val="0000CC"/>
                </a:solidFill>
              </a:rPr>
              <a:t>accreditation</a:t>
            </a:r>
            <a:r>
              <a:rPr lang="es-ES" sz="2800" dirty="0" smtClean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tests</a:t>
            </a:r>
            <a:r>
              <a:rPr lang="es-ES" sz="2800" dirty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for</a:t>
            </a:r>
            <a:r>
              <a:rPr lang="es-ES" sz="2800" dirty="0">
                <a:solidFill>
                  <a:srgbClr val="0000CC"/>
                </a:solidFill>
              </a:rPr>
              <a:t> a </a:t>
            </a:r>
            <a:r>
              <a:rPr lang="es-ES" sz="2800" b="1" dirty="0">
                <a:solidFill>
                  <a:srgbClr val="0000CC"/>
                </a:solidFill>
              </a:rPr>
              <a:t>C1</a:t>
            </a:r>
            <a:r>
              <a:rPr lang="es-ES" sz="2800" dirty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level</a:t>
            </a:r>
            <a:r>
              <a:rPr lang="es-ES" sz="2800" dirty="0">
                <a:solidFill>
                  <a:srgbClr val="0000CC"/>
                </a:solidFill>
              </a:rPr>
              <a:t> in </a:t>
            </a:r>
            <a:r>
              <a:rPr lang="es-ES" sz="2800" dirty="0" err="1">
                <a:solidFill>
                  <a:srgbClr val="0000CC"/>
                </a:solidFill>
              </a:rPr>
              <a:t>Spain</a:t>
            </a:r>
            <a:r>
              <a:rPr lang="es-ES" sz="2800" dirty="0">
                <a:solidFill>
                  <a:srgbClr val="0000CC"/>
                </a:solidFill>
              </a:rPr>
              <a:t>:</a:t>
            </a:r>
          </a:p>
          <a:p>
            <a:pPr marL="900113" lvl="1" indent="-368300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2800" dirty="0" smtClean="0">
                <a:solidFill>
                  <a:srgbClr val="0000CC"/>
                </a:solidFill>
              </a:rPr>
              <a:t> Cambridge </a:t>
            </a:r>
            <a:r>
              <a:rPr lang="es-ES" sz="2800" dirty="0" err="1">
                <a:solidFill>
                  <a:srgbClr val="0000CC"/>
                </a:solidFill>
              </a:rPr>
              <a:t>English</a:t>
            </a:r>
            <a:r>
              <a:rPr lang="es-ES" sz="2800" dirty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Advanced</a:t>
            </a:r>
            <a:r>
              <a:rPr lang="es-ES" sz="2800" dirty="0">
                <a:solidFill>
                  <a:srgbClr val="0000CC"/>
                </a:solidFill>
              </a:rPr>
              <a:t> (CAE)</a:t>
            </a:r>
          </a:p>
          <a:p>
            <a:pPr marL="900113" lvl="1" indent="-368300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2800" dirty="0" smtClean="0">
                <a:solidFill>
                  <a:srgbClr val="0000CC"/>
                </a:solidFill>
              </a:rPr>
              <a:t> </a:t>
            </a:r>
            <a:r>
              <a:rPr lang="es-ES" sz="2800" dirty="0" err="1" smtClean="0">
                <a:solidFill>
                  <a:srgbClr val="0000CC"/>
                </a:solidFill>
              </a:rPr>
              <a:t>Official</a:t>
            </a:r>
            <a:r>
              <a:rPr lang="es-ES" sz="2800" dirty="0" smtClean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Language</a:t>
            </a:r>
            <a:r>
              <a:rPr lang="es-ES" sz="2800" dirty="0">
                <a:solidFill>
                  <a:srgbClr val="0000CC"/>
                </a:solidFill>
              </a:rPr>
              <a:t> </a:t>
            </a:r>
            <a:r>
              <a:rPr lang="es-ES" sz="2800" dirty="0" err="1">
                <a:solidFill>
                  <a:srgbClr val="0000CC"/>
                </a:solidFill>
              </a:rPr>
              <a:t>School</a:t>
            </a:r>
            <a:r>
              <a:rPr lang="es-ES" sz="2800" dirty="0">
                <a:solidFill>
                  <a:srgbClr val="0000CC"/>
                </a:solidFill>
              </a:rPr>
              <a:t> (EOI)</a:t>
            </a:r>
          </a:p>
          <a:p>
            <a:pPr marL="900113" lvl="1" indent="-368300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2800" dirty="0" smtClean="0">
                <a:solidFill>
                  <a:srgbClr val="0000CC"/>
                </a:solidFill>
              </a:rPr>
              <a:t> Open </a:t>
            </a:r>
            <a:r>
              <a:rPr lang="es-ES" sz="2800" dirty="0" err="1">
                <a:solidFill>
                  <a:srgbClr val="0000CC"/>
                </a:solidFill>
              </a:rPr>
              <a:t>University</a:t>
            </a:r>
            <a:r>
              <a:rPr lang="es-ES" sz="2800" dirty="0">
                <a:solidFill>
                  <a:srgbClr val="0000CC"/>
                </a:solidFill>
              </a:rPr>
              <a:t> (UNED)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928670"/>
            <a:ext cx="8569325" cy="5647700"/>
          </a:xfrm>
        </p:spPr>
        <p:txBody>
          <a:bodyPr wrap="square" anchor="ctr">
            <a:spAutoFit/>
          </a:bodyPr>
          <a:lstStyle/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Did the format of the oral exam allow you show your true level of English? </a:t>
            </a:r>
            <a:endParaRPr lang="es-ES" sz="2800" dirty="0" smtClean="0"/>
          </a:p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Did you think the duration of the exam was adequate? </a:t>
            </a:r>
            <a:endParaRPr lang="es-ES" sz="2800" dirty="0" smtClean="0"/>
          </a:p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Did you think the topics of conversation were easy to talk about?</a:t>
            </a:r>
          </a:p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Do </a:t>
            </a:r>
            <a:r>
              <a:rPr lang="en-US" sz="2800" dirty="0" smtClean="0"/>
              <a:t>you prefer to do an exam of this type alone or in pairs? Please give your reasons</a:t>
            </a:r>
            <a:endParaRPr lang="es-ES" sz="2800" dirty="0" smtClean="0"/>
          </a:p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What did you consider the most stressful element of the exam to be?</a:t>
            </a:r>
          </a:p>
          <a:p>
            <a:pPr marL="355600" indent="-355600" algn="just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Did you deliberately include language items to impress the examiner?</a:t>
            </a:r>
            <a:endParaRPr lang="es-ES" sz="2800" dirty="0" smtClean="0"/>
          </a:p>
        </p:txBody>
      </p:sp>
      <p:sp>
        <p:nvSpPr>
          <p:cNvPr id="6148" name="4 CuadroTexto"/>
          <p:cNvSpPr txBox="1">
            <a:spLocks noChangeArrowheads="1"/>
          </p:cNvSpPr>
          <p:nvPr/>
        </p:nvSpPr>
        <p:spPr bwMode="auto">
          <a:xfrm>
            <a:off x="357158" y="214290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rgbClr val="0000CC"/>
                </a:solidFill>
                <a:cs typeface="Times New Roman" pitchFamily="18" charset="0"/>
              </a:rPr>
              <a:t>CANDIDATE </a:t>
            </a:r>
            <a:r>
              <a:rPr lang="en-US" sz="3200" b="1" dirty="0" smtClean="0">
                <a:solidFill>
                  <a:srgbClr val="0000CC"/>
                </a:solidFill>
                <a:cs typeface="Times New Roman" pitchFamily="18" charset="0"/>
              </a:rPr>
              <a:t>QUESTIONNAIRE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>
          <a:xfrm>
            <a:off x="251520" y="476672"/>
            <a:ext cx="8892480" cy="6282040"/>
          </a:xfrm>
        </p:spPr>
        <p:txBody>
          <a:bodyPr wrap="square" anchor="ctr">
            <a:spAutoFit/>
          </a:bodyPr>
          <a:lstStyle/>
          <a:p>
            <a:pPr marL="441325" indent="-441325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s-ES" sz="2500" dirty="0" smtClean="0">
                <a:cs typeface="Times New Roman" pitchFamily="18" charset="0"/>
              </a:rPr>
              <a:t>7.  </a:t>
            </a:r>
            <a:r>
              <a:rPr lang="en-US" sz="2700" dirty="0" smtClean="0">
                <a:cs typeface="Times New Roman" pitchFamily="18" charset="0"/>
              </a:rPr>
              <a:t>Did you make a particular effort to pronounce in a way you would not do normally?</a:t>
            </a:r>
            <a:endParaRPr lang="es-ES" sz="2700" dirty="0" smtClean="0"/>
          </a:p>
          <a:p>
            <a:pPr marL="441325" indent="-441325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s-ES" sz="2700" dirty="0" smtClean="0">
                <a:cs typeface="Times New Roman" pitchFamily="18" charset="0"/>
              </a:rPr>
              <a:t>8. </a:t>
            </a:r>
            <a:r>
              <a:rPr lang="en-US" sz="2700" dirty="0" smtClean="0">
                <a:cs typeface="Times New Roman" pitchFamily="18" charset="0"/>
              </a:rPr>
              <a:t>Did you leave the exam with a clear idea of how you did?</a:t>
            </a:r>
            <a:endParaRPr lang="es-ES" sz="2700" dirty="0" smtClean="0"/>
          </a:p>
          <a:p>
            <a:pPr marL="441325" indent="-441325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2700" dirty="0" smtClean="0">
                <a:cs typeface="Times New Roman" pitchFamily="18" charset="0"/>
              </a:rPr>
              <a:t>9. What would you change in an oral test to make it more student friendly?</a:t>
            </a:r>
          </a:p>
          <a:p>
            <a:pPr marL="441325" indent="-441325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2700" dirty="0" smtClean="0">
                <a:cs typeface="Times New Roman" pitchFamily="18" charset="0"/>
              </a:rPr>
              <a:t>10. Which exam format do you prefer?</a:t>
            </a:r>
            <a:r>
              <a:rPr lang="en-US" sz="2700" b="1" dirty="0" smtClean="0">
                <a:cs typeface="Times New Roman" pitchFamily="18" charset="0"/>
              </a:rPr>
              <a:t> </a:t>
            </a:r>
            <a:endParaRPr lang="en-US" sz="2700" dirty="0" smtClean="0">
              <a:cs typeface="Times New Roman" pitchFamily="18" charset="0"/>
            </a:endParaRPr>
          </a:p>
          <a:p>
            <a:pPr marL="900113" indent="-363538">
              <a:spcBef>
                <a:spcPct val="0"/>
              </a:spcBef>
              <a:buFontTx/>
              <a:buNone/>
              <a:defRPr/>
            </a:pPr>
            <a:r>
              <a:rPr lang="en-US" sz="2700" dirty="0" smtClean="0">
                <a:solidFill>
                  <a:srgbClr val="6600CC"/>
                </a:solidFill>
                <a:cs typeface="Times New Roman" pitchFamily="18" charset="0"/>
              </a:rPr>
              <a:t>a) An individual face-to-face exam with 1 examiner</a:t>
            </a:r>
          </a:p>
          <a:p>
            <a:pPr marL="900113" lvl="3" indent="-363538">
              <a:spcBef>
                <a:spcPct val="0"/>
              </a:spcBef>
              <a:buFontTx/>
              <a:buNone/>
              <a:defRPr/>
            </a:pPr>
            <a:r>
              <a:rPr lang="en-US" sz="2700" dirty="0" smtClean="0">
                <a:solidFill>
                  <a:srgbClr val="6600CC"/>
                </a:solidFill>
                <a:cs typeface="Times New Roman" pitchFamily="18" charset="0"/>
              </a:rPr>
              <a:t>b) An individual face-to-face exam with 2 examiners</a:t>
            </a:r>
            <a:endParaRPr lang="es-ES" sz="2700" dirty="0" smtClean="0">
              <a:solidFill>
                <a:srgbClr val="6600CC"/>
              </a:solidFill>
            </a:endParaRPr>
          </a:p>
          <a:p>
            <a:pPr marL="900113" indent="-363538">
              <a:spcBef>
                <a:spcPct val="0"/>
              </a:spcBef>
              <a:buFontTx/>
              <a:buNone/>
              <a:defRPr/>
            </a:pPr>
            <a:r>
              <a:rPr lang="en-US" sz="2700" dirty="0" smtClean="0">
                <a:solidFill>
                  <a:srgbClr val="6600CC"/>
                </a:solidFill>
                <a:cs typeface="Times New Roman" pitchFamily="18" charset="0"/>
              </a:rPr>
              <a:t>c) A conversation with a partner while 1 examiner listens &amp; marks		</a:t>
            </a:r>
          </a:p>
          <a:p>
            <a:pPr marL="900113" indent="-363538">
              <a:spcBef>
                <a:spcPct val="0"/>
              </a:spcBef>
              <a:buFontTx/>
              <a:buNone/>
              <a:defRPr/>
            </a:pPr>
            <a:r>
              <a:rPr lang="en-US" sz="2700" dirty="0" smtClean="0">
                <a:solidFill>
                  <a:srgbClr val="6600CC"/>
                </a:solidFill>
                <a:cs typeface="Times New Roman" pitchFamily="18" charset="0"/>
              </a:rPr>
              <a:t>d) A conversation with a partner while 1 examiners listens &amp; the other one marks</a:t>
            </a:r>
          </a:p>
          <a:p>
            <a:pPr marL="900113" indent="-363538">
              <a:spcBef>
                <a:spcPct val="0"/>
              </a:spcBef>
              <a:buFontTx/>
              <a:buNone/>
              <a:defRPr/>
            </a:pPr>
            <a:r>
              <a:rPr lang="en-US" sz="2700" dirty="0" smtClean="0">
                <a:solidFill>
                  <a:srgbClr val="6600CC"/>
                </a:solidFill>
                <a:cs typeface="Times New Roman" pitchFamily="18" charset="0"/>
              </a:rPr>
              <a:t>e) A computer-based oral test	</a:t>
            </a:r>
            <a:endParaRPr lang="es-ES" sz="2700" dirty="0" smtClean="0"/>
          </a:p>
        </p:txBody>
      </p:sp>
      <p:sp>
        <p:nvSpPr>
          <p:cNvPr id="7172" name="4 CuadroTexto"/>
          <p:cNvSpPr txBox="1">
            <a:spLocks noChangeArrowheads="1"/>
          </p:cNvSpPr>
          <p:nvPr/>
        </p:nvSpPr>
        <p:spPr bwMode="auto">
          <a:xfrm>
            <a:off x="250825" y="1"/>
            <a:ext cx="82816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CANDIDATE 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QUESTIONNAIRE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eaLnBrk="1" hangingPunct="1"/>
            <a:r>
              <a:rPr lang="es-ES" altLang="es-ES" sz="3200" b="1" dirty="0" smtClean="0">
                <a:solidFill>
                  <a:srgbClr val="EE8E00"/>
                </a:solidFill>
              </a:rPr>
              <a:t>Cambridge </a:t>
            </a:r>
            <a:r>
              <a:rPr lang="es-ES" altLang="es-ES" sz="3200" b="1" dirty="0" err="1" smtClean="0">
                <a:solidFill>
                  <a:srgbClr val="EE8E00"/>
                </a:solidFill>
              </a:rPr>
              <a:t>Advanced</a:t>
            </a:r>
            <a:r>
              <a:rPr lang="es-ES" altLang="es-ES" sz="3200" b="1" dirty="0" smtClean="0">
                <a:solidFill>
                  <a:srgbClr val="EE8E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EE8E00"/>
                </a:solidFill>
              </a:rPr>
              <a:t>Exam</a:t>
            </a:r>
            <a:r>
              <a:rPr lang="es-ES" altLang="es-ES" sz="3200" b="1" dirty="0" smtClean="0">
                <a:solidFill>
                  <a:srgbClr val="EE8E00"/>
                </a:solidFill>
              </a:rPr>
              <a:t> (CAE)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28688"/>
            <a:ext cx="8607425" cy="5740400"/>
          </a:xfrm>
        </p:spPr>
        <p:txBody>
          <a:bodyPr/>
          <a:lstStyle/>
          <a:p>
            <a:pPr marL="531813" indent="-531813" eaLnBrk="1" hangingPunct="1">
              <a:buFont typeface="Wingdings" pitchFamily="2" charset="2"/>
              <a:buChar char="q"/>
            </a:pPr>
            <a:r>
              <a:rPr lang="es-ES" altLang="es-ES" dirty="0" smtClean="0"/>
              <a:t> 2 </a:t>
            </a:r>
            <a:r>
              <a:rPr lang="es-ES" altLang="es-ES" dirty="0" err="1" smtClean="0"/>
              <a:t>candidates</a:t>
            </a:r>
            <a:r>
              <a:rPr lang="es-ES" altLang="es-ES" dirty="0" smtClean="0"/>
              <a:t> / 2 </a:t>
            </a:r>
            <a:r>
              <a:rPr lang="es-ES" altLang="es-ES" dirty="0" err="1" smtClean="0"/>
              <a:t>examiners</a:t>
            </a:r>
            <a:r>
              <a:rPr lang="es-ES" altLang="es-ES" dirty="0" smtClean="0"/>
              <a:t> (1 interlocutor 1 </a:t>
            </a:r>
            <a:r>
              <a:rPr lang="es-ES" altLang="es-ES" dirty="0" err="1" smtClean="0"/>
              <a:t>judge</a:t>
            </a:r>
            <a:r>
              <a:rPr lang="es-ES" altLang="es-ES" dirty="0" smtClean="0"/>
              <a:t>: </a:t>
            </a:r>
            <a:r>
              <a:rPr lang="es-ES" altLang="es-ES" dirty="0" err="1" smtClean="0"/>
              <a:t>fixed</a:t>
            </a:r>
            <a:r>
              <a:rPr lang="es-ES" altLang="es-ES" dirty="0" smtClean="0"/>
              <a:t> roles)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altLang="es-ES" dirty="0" smtClean="0"/>
              <a:t> Time: 15 minutes (no </a:t>
            </a:r>
            <a:r>
              <a:rPr lang="es-ES" altLang="es-ES" dirty="0" err="1" smtClean="0"/>
              <a:t>preparation</a:t>
            </a:r>
            <a:r>
              <a:rPr lang="es-ES" altLang="es-ES" dirty="0" smtClean="0"/>
              <a:t> time)</a:t>
            </a:r>
          </a:p>
          <a:p>
            <a:pPr eaLnBrk="1" hangingPunct="1"/>
            <a:endParaRPr lang="es-ES" altLang="es-ES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s-ES" altLang="es-ES" b="1" dirty="0" smtClean="0">
                <a:solidFill>
                  <a:srgbClr val="EE8E00"/>
                </a:solidFill>
              </a:rPr>
              <a:t>TEST FORMAT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altLang="es-ES" dirty="0" smtClean="0"/>
              <a:t> General </a:t>
            </a:r>
            <a:r>
              <a:rPr lang="es-ES" altLang="es-ES" dirty="0" err="1" smtClean="0"/>
              <a:t>Questions</a:t>
            </a:r>
            <a:r>
              <a:rPr lang="es-ES" altLang="es-ES" dirty="0" smtClean="0"/>
              <a:t> (2 minutes)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altLang="es-ES" dirty="0" smtClean="0"/>
              <a:t> </a:t>
            </a:r>
            <a:r>
              <a:rPr lang="es-ES" altLang="es-ES" dirty="0" err="1" smtClean="0"/>
              <a:t>Topic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based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activity</a:t>
            </a:r>
            <a:r>
              <a:rPr lang="es-ES" altLang="es-ES" dirty="0" smtClean="0"/>
              <a:t> ( 4 minutes)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altLang="es-ES" dirty="0" smtClean="0"/>
              <a:t> </a:t>
            </a:r>
            <a:r>
              <a:rPr lang="es-ES" altLang="es-ES" dirty="0" err="1" smtClean="0"/>
              <a:t>Task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solving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interaction</a:t>
            </a:r>
            <a:r>
              <a:rPr lang="es-ES" altLang="es-ES" dirty="0" smtClean="0"/>
              <a:t> in </a:t>
            </a:r>
            <a:r>
              <a:rPr lang="es-ES" altLang="es-ES" dirty="0" err="1" smtClean="0"/>
              <a:t>pairs</a:t>
            </a:r>
            <a:r>
              <a:rPr lang="es-ES" altLang="es-ES" dirty="0" smtClean="0"/>
              <a:t> (4 minutes)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altLang="es-ES" dirty="0" smtClean="0"/>
              <a:t> </a:t>
            </a:r>
            <a:r>
              <a:rPr lang="es-ES" altLang="es-ES" dirty="0" err="1" smtClean="0"/>
              <a:t>Discussion</a:t>
            </a:r>
            <a:r>
              <a:rPr lang="es-ES" altLang="es-ES" dirty="0" smtClean="0"/>
              <a:t> (interlocutor </a:t>
            </a:r>
            <a:r>
              <a:rPr lang="es-ES" altLang="es-ES" dirty="0" err="1" smtClean="0"/>
              <a:t>led</a:t>
            </a:r>
            <a:r>
              <a:rPr lang="es-ES" altLang="es-ES" dirty="0" smtClean="0"/>
              <a:t>) (5 minutes)</a:t>
            </a:r>
          </a:p>
          <a:p>
            <a:pPr eaLnBrk="1" hangingPunct="1">
              <a:buFontTx/>
              <a:buNone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1 Título"/>
          <p:cNvSpPr>
            <a:spLocks noGrp="1"/>
          </p:cNvSpPr>
          <p:nvPr>
            <p:ph type="title"/>
          </p:nvPr>
        </p:nvSpPr>
        <p:spPr>
          <a:xfrm>
            <a:off x="1" y="188913"/>
            <a:ext cx="9144000" cy="1007839"/>
          </a:xfrm>
        </p:spPr>
        <p:txBody>
          <a:bodyPr/>
          <a:lstStyle/>
          <a:p>
            <a:r>
              <a:rPr lang="es-ES" sz="3200" dirty="0" smtClean="0">
                <a:solidFill>
                  <a:srgbClr val="EE8E00"/>
                </a:solidFill>
              </a:rPr>
              <a:t>Cambridge </a:t>
            </a:r>
            <a:r>
              <a:rPr lang="es-ES" sz="3200" dirty="0" err="1" smtClean="0">
                <a:solidFill>
                  <a:srgbClr val="EE8E00"/>
                </a:solidFill>
              </a:rPr>
              <a:t>English</a:t>
            </a:r>
            <a:r>
              <a:rPr lang="es-ES" sz="3200" dirty="0" smtClean="0">
                <a:solidFill>
                  <a:srgbClr val="EE8E00"/>
                </a:solidFill>
              </a:rPr>
              <a:t> </a:t>
            </a:r>
            <a:r>
              <a:rPr lang="es-ES" sz="3200" dirty="0" err="1" smtClean="0">
                <a:solidFill>
                  <a:srgbClr val="EE8E00"/>
                </a:solidFill>
              </a:rPr>
              <a:t>Advance</a:t>
            </a:r>
            <a:r>
              <a:rPr lang="es-ES" sz="3200" dirty="0" smtClean="0">
                <a:solidFill>
                  <a:srgbClr val="EE8E00"/>
                </a:solidFill>
              </a:rPr>
              <a:t> (CAE): </a:t>
            </a:r>
            <a:br>
              <a:rPr lang="es-ES" sz="3200" dirty="0" smtClean="0">
                <a:solidFill>
                  <a:srgbClr val="EE8E00"/>
                </a:solidFill>
              </a:rPr>
            </a:br>
            <a:r>
              <a:rPr lang="es-ES" sz="3200" dirty="0" err="1" smtClean="0">
                <a:solidFill>
                  <a:srgbClr val="EE8E00"/>
                </a:solidFill>
              </a:rPr>
              <a:t>Assessment</a:t>
            </a:r>
            <a:r>
              <a:rPr lang="es-ES" sz="3200" dirty="0" smtClean="0">
                <a:solidFill>
                  <a:srgbClr val="EE8E00"/>
                </a:solidFill>
              </a:rPr>
              <a:t> </a:t>
            </a:r>
            <a:r>
              <a:rPr lang="es-ES" sz="3200" dirty="0" err="1" smtClean="0">
                <a:solidFill>
                  <a:srgbClr val="EE8E00"/>
                </a:solidFill>
              </a:rPr>
              <a:t>sheet</a:t>
            </a:r>
            <a:endParaRPr lang="es-ES" sz="3200" dirty="0" smtClean="0">
              <a:solidFill>
                <a:srgbClr val="EE8E00"/>
              </a:solidFill>
            </a:endParaRPr>
          </a:p>
        </p:txBody>
      </p:sp>
      <p:pic>
        <p:nvPicPr>
          <p:cNvPr id="9220" name="Picture 2" descr="C:\Users\ADMINI~1\AppData\Local\Temp\CAE Mark_Sheet_Speaking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1341438"/>
            <a:ext cx="9144000" cy="55165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3 Imagen" descr="blue-wave-light-ppt-templates-20140425032609-535973618b86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r>
              <a:rPr lang="es-ES" sz="3200" b="1" dirty="0" smtClean="0">
                <a:solidFill>
                  <a:srgbClr val="EE8E00"/>
                </a:solidFill>
              </a:rPr>
              <a:t>CAE: </a:t>
            </a:r>
            <a:r>
              <a:rPr lang="es-ES" sz="3200" b="1" dirty="0" err="1" smtClean="0">
                <a:solidFill>
                  <a:srgbClr val="EE8E00"/>
                </a:solidFill>
              </a:rPr>
              <a:t>Scoring</a:t>
            </a:r>
            <a:r>
              <a:rPr lang="es-ES" sz="3200" b="1" dirty="0" smtClean="0">
                <a:solidFill>
                  <a:srgbClr val="EE8E00"/>
                </a:solidFill>
              </a:rPr>
              <a:t> </a:t>
            </a:r>
            <a:r>
              <a:rPr lang="es-ES" sz="3200" b="1" dirty="0" err="1" smtClean="0">
                <a:solidFill>
                  <a:srgbClr val="EE8E00"/>
                </a:solidFill>
              </a:rPr>
              <a:t>scale</a:t>
            </a:r>
            <a:r>
              <a:rPr lang="es-ES" sz="3200" b="1" dirty="0" smtClean="0">
                <a:solidFill>
                  <a:srgbClr val="EE8E00"/>
                </a:solidFill>
              </a:rPr>
              <a:t> </a:t>
            </a:r>
            <a:r>
              <a:rPr lang="es-ES" sz="3200" b="1" dirty="0" err="1" smtClean="0">
                <a:solidFill>
                  <a:srgbClr val="EE8E00"/>
                </a:solidFill>
              </a:rPr>
              <a:t>for</a:t>
            </a:r>
            <a:r>
              <a:rPr lang="es-ES" sz="3200" b="1" dirty="0" smtClean="0">
                <a:solidFill>
                  <a:srgbClr val="EE8E00"/>
                </a:solidFill>
              </a:rPr>
              <a:t> </a:t>
            </a:r>
            <a:r>
              <a:rPr lang="es-ES" sz="3200" b="1" dirty="0" err="1" smtClean="0">
                <a:solidFill>
                  <a:srgbClr val="EE8E00"/>
                </a:solidFill>
              </a:rPr>
              <a:t>speaking</a:t>
            </a:r>
            <a:r>
              <a:rPr lang="es-ES" sz="3200" b="1" dirty="0" smtClean="0">
                <a:solidFill>
                  <a:srgbClr val="EE8E00"/>
                </a:solidFill>
              </a:rPr>
              <a:t> test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285750" y="1071563"/>
          <a:ext cx="8572561" cy="51508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000660"/>
                <a:gridCol w="3571901"/>
              </a:tblGrid>
              <a:tr h="538046">
                <a:tc gridSpan="2">
                  <a:txBody>
                    <a:bodyPr/>
                    <a:lstStyle/>
                    <a:p>
                      <a:pPr algn="l"/>
                      <a:r>
                        <a:rPr lang="es-ES" sz="3200" dirty="0" err="1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s-ES" sz="3200" dirty="0" smtClean="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3200" baseline="0" dirty="0" smtClean="0">
                          <a:solidFill>
                            <a:schemeClr val="tx1"/>
                          </a:solidFill>
                        </a:rPr>
                        <a:t> score</a:t>
                      </a:r>
                      <a:endParaRPr lang="es-ES_tradn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538048"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/>
                        <a:t>Grammatical</a:t>
                      </a:r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resource</a:t>
                      </a:r>
                      <a:endParaRPr lang="es-ES" sz="2800" dirty="0" smtClean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2</a:t>
                      </a:r>
                      <a:endParaRPr lang="es-ES_tradnl" sz="28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590066"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Lexica</a:t>
                      </a:r>
                      <a:r>
                        <a:rPr lang="es-ES" sz="2800" baseline="0" dirty="0" smtClean="0"/>
                        <a:t>l </a:t>
                      </a:r>
                      <a:r>
                        <a:rPr lang="es-ES" sz="2800" baseline="0" dirty="0" err="1" smtClean="0"/>
                        <a:t>resource</a:t>
                      </a:r>
                      <a:endParaRPr lang="es-ES_tradnl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2</a:t>
                      </a:r>
                      <a:endParaRPr lang="es-ES_tradnl" sz="2800" dirty="0" smtClean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672559"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/>
                        <a:t>Discourse</a:t>
                      </a:r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management</a:t>
                      </a:r>
                      <a:endParaRPr lang="es-ES_tradnl" sz="2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2</a:t>
                      </a:r>
                      <a:endParaRPr lang="es-ES_tradnl" sz="2800" dirty="0" smtClean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53285"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/>
                        <a:t>Pronunciation</a:t>
                      </a:r>
                      <a:endParaRPr lang="es-ES_tradnl" sz="2800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2</a:t>
                      </a:r>
                      <a:endParaRPr lang="es-ES_tradnl" sz="2800" dirty="0" smtClean="0"/>
                    </a:p>
                  </a:txBody>
                  <a:tcPr>
                    <a:solidFill>
                      <a:srgbClr val="FFFFB9"/>
                    </a:solidFill>
                  </a:tcPr>
                </a:tc>
              </a:tr>
              <a:tr h="672559"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/>
                        <a:t>Interactive</a:t>
                      </a:r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communication</a:t>
                      </a:r>
                      <a:endParaRPr lang="es-ES_tradnl" sz="2800" dirty="0"/>
                    </a:p>
                  </a:txBody>
                  <a:tcPr>
                    <a:solidFill>
                      <a:srgbClr val="FEFC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2</a:t>
                      </a:r>
                      <a:endParaRPr lang="es-ES_tradnl" sz="2800" dirty="0" smtClean="0"/>
                    </a:p>
                  </a:txBody>
                  <a:tcPr>
                    <a:solidFill>
                      <a:srgbClr val="FEFCDA"/>
                    </a:solidFill>
                  </a:tcPr>
                </a:tc>
              </a:tr>
              <a:tr h="609205"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Global </a:t>
                      </a:r>
                      <a:r>
                        <a:rPr lang="es-ES" sz="2800" dirty="0" err="1" smtClean="0"/>
                        <a:t>achievement</a:t>
                      </a:r>
                      <a:endParaRPr lang="es-ES_trad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5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 x 5</a:t>
                      </a:r>
                      <a:endParaRPr lang="es-ES_tradnl" sz="2800" dirty="0"/>
                    </a:p>
                  </a:txBody>
                  <a:tcPr/>
                </a:tc>
              </a:tr>
              <a:tr h="936032">
                <a:tc>
                  <a:txBody>
                    <a:bodyPr/>
                    <a:lstStyle/>
                    <a:p>
                      <a:pPr algn="l"/>
                      <a:r>
                        <a:rPr lang="es-ES" sz="2400" b="1" dirty="0" smtClean="0"/>
                        <a:t>TOTAL</a:t>
                      </a:r>
                      <a:r>
                        <a:rPr lang="es-ES" sz="2400" b="1" baseline="0" dirty="0" smtClean="0"/>
                        <a:t> MARK</a:t>
                      </a:r>
                      <a:endParaRPr lang="es-ES_trad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75 </a:t>
                      </a:r>
                      <a:r>
                        <a:rPr lang="es-ES" sz="2800" dirty="0" err="1" smtClean="0"/>
                        <a:t>points</a:t>
                      </a:r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max</a:t>
                      </a:r>
                      <a:r>
                        <a:rPr lang="es-ES" sz="2800" dirty="0" smtClean="0"/>
                        <a:t>.</a:t>
                      </a:r>
                      <a:endParaRPr lang="es-ES_tradn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1695</Words>
  <Application>Microsoft Office PowerPoint</Application>
  <PresentationFormat>Presentación en pantalla (4:3)</PresentationFormat>
  <Paragraphs>381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Diseño predeterminado</vt:lpstr>
      <vt:lpstr>Diapositiva 1</vt:lpstr>
      <vt:lpstr>Challenges of oral testing</vt:lpstr>
      <vt:lpstr>Diapositiva 3</vt:lpstr>
      <vt:lpstr>Participants &amp; Methodology</vt:lpstr>
      <vt:lpstr>Diapositiva 5</vt:lpstr>
      <vt:lpstr>Diapositiva 6</vt:lpstr>
      <vt:lpstr>Cambridge Advanced Exam (CAE)</vt:lpstr>
      <vt:lpstr>Cambridge English Advance (CAE):  Assessment sheet</vt:lpstr>
      <vt:lpstr>CAE: Scoring scale for speaking test</vt:lpstr>
      <vt:lpstr>CAE: Scoring scale for speaking test</vt:lpstr>
      <vt:lpstr>OFFICIAL LANGUAGE SCHOOL (EOI)</vt:lpstr>
      <vt:lpstr>Oral expression assessment sheet:</vt:lpstr>
      <vt:lpstr>Oral interaction assessment sheet </vt:lpstr>
      <vt:lpstr>EOI rating scale </vt:lpstr>
      <vt:lpstr>UNED EXAMINATION FORMAT </vt:lpstr>
      <vt:lpstr>Diapositiva 16</vt:lpstr>
      <vt:lpstr> 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Future research lines</vt:lpstr>
      <vt:lpstr>Diapositiva 34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LEVEY</dc:creator>
  <cp:lastModifiedBy>BB</cp:lastModifiedBy>
  <cp:revision>235</cp:revision>
  <dcterms:created xsi:type="dcterms:W3CDTF">2015-11-09T12:52:34Z</dcterms:created>
  <dcterms:modified xsi:type="dcterms:W3CDTF">2017-06-13T10:41:54Z</dcterms:modified>
</cp:coreProperties>
</file>