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7" r:id="rId2"/>
    <p:sldId id="288" r:id="rId3"/>
    <p:sldId id="283" r:id="rId4"/>
    <p:sldId id="277" r:id="rId5"/>
    <p:sldId id="306" r:id="rId6"/>
    <p:sldId id="285" r:id="rId7"/>
    <p:sldId id="286" r:id="rId8"/>
    <p:sldId id="307" r:id="rId9"/>
    <p:sldId id="290" r:id="rId10"/>
    <p:sldId id="293" r:id="rId11"/>
    <p:sldId id="308" r:id="rId12"/>
    <p:sldId id="310" r:id="rId13"/>
    <p:sldId id="309" r:id="rId14"/>
    <p:sldId id="296" r:id="rId15"/>
    <p:sldId id="299" r:id="rId16"/>
    <p:sldId id="302" r:id="rId17"/>
    <p:sldId id="303" r:id="rId18"/>
    <p:sldId id="305" r:id="rId19"/>
    <p:sldId id="289" r:id="rId20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CC00"/>
    <a:srgbClr val="339933"/>
    <a:srgbClr val="996633"/>
    <a:srgbClr val="FFFF66"/>
    <a:srgbClr val="0000FF"/>
    <a:srgbClr val="006699"/>
    <a:srgbClr val="003366"/>
    <a:srgbClr val="CCCC0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7" autoAdjust="0"/>
  </p:normalViewPr>
  <p:slideViewPr>
    <p:cSldViewPr>
      <p:cViewPr>
        <p:scale>
          <a:sx n="70" d="100"/>
          <a:sy n="70" d="100"/>
        </p:scale>
        <p:origin x="-108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556B3AB6-3BE7-46C7-9C1D-429B3D75DB60}" type="datetimeFigureOut">
              <a:rPr lang="es-ES_tradnl"/>
              <a:pPr>
                <a:defRPr/>
              </a:pPr>
              <a:t>02/09/2016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_tradn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_tradnl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EBE7932-2DD7-4E09-9287-92B548ABB4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baseline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E7932-2DD7-4E09-9287-92B548ABB40B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06278-D029-413D-A1A5-DD49FDBCF2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299DA-56AE-4931-AC9D-C7779AAB63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63097-9A78-428A-A0DD-300614D12D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E5AC4-97BD-40ED-AA93-58CFFABF65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BA09-727D-46BB-8A14-DDA09E030B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63D56-097D-4EE2-BB50-699CA44B64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ACD7A-066E-4918-939E-18FF8BDDD3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07EB-1505-49FA-BAFC-A7FB4B0254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960E-C174-4256-945A-67A43C9844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5550-3D2F-40F9-B674-D8C390A998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21C2F-9997-4F37-8884-B01EE22121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9370F7-EBBB-4950-A790-73E4C690B2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2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1928813" y="836613"/>
            <a:ext cx="6929437" cy="3163887"/>
          </a:xfrm>
        </p:spPr>
        <p:txBody>
          <a:bodyPr/>
          <a:lstStyle/>
          <a:p>
            <a:pPr eaLnBrk="1" hangingPunct="1"/>
            <a:r>
              <a:rPr lang="en-GB" altLang="es-ES" sz="3600" b="1" dirty="0" smtClean="0">
                <a:solidFill>
                  <a:srgbClr val="C00000"/>
                </a:solidFill>
              </a:rPr>
              <a:t>What motivates the </a:t>
            </a:r>
            <a:r>
              <a:rPr lang="en-GB" altLang="es-ES" sz="3600" b="1" i="1" dirty="0" smtClean="0">
                <a:solidFill>
                  <a:srgbClr val="C00000"/>
                </a:solidFill>
              </a:rPr>
              <a:t>ham sandwich to sit at table 20</a:t>
            </a:r>
            <a:r>
              <a:rPr lang="en-GB" altLang="es-ES" sz="3600" b="1" dirty="0" smtClean="0">
                <a:solidFill>
                  <a:srgbClr val="C00000"/>
                </a:solidFill>
              </a:rPr>
              <a:t>: </a:t>
            </a:r>
            <a:br>
              <a:rPr lang="en-GB" altLang="es-ES" sz="3600" b="1" dirty="0" smtClean="0">
                <a:solidFill>
                  <a:srgbClr val="C00000"/>
                </a:solidFill>
              </a:rPr>
            </a:br>
            <a:r>
              <a:rPr lang="en-GB" altLang="es-ES" sz="3600" b="1" dirty="0" smtClean="0">
                <a:solidFill>
                  <a:srgbClr val="C00000"/>
                </a:solidFill>
              </a:rPr>
              <a:t>A pragmatic account of metonymies</a:t>
            </a:r>
            <a:endParaRPr lang="es-ES" altLang="es-ES" sz="3600" b="1" dirty="0" smtClean="0">
              <a:solidFill>
                <a:srgbClr val="C00000"/>
              </a:solidFill>
            </a:endParaRPr>
          </a:p>
        </p:txBody>
      </p:sp>
      <p:sp>
        <p:nvSpPr>
          <p:cNvPr id="2052" name="Rectangle 14"/>
          <p:cNvSpPr>
            <a:spLocks noGrp="1" noChangeArrowheads="1"/>
          </p:cNvSpPr>
          <p:nvPr>
            <p:ph type="subTitle" idx="4294967295"/>
          </p:nvPr>
        </p:nvSpPr>
        <p:spPr>
          <a:xfrm>
            <a:off x="3786188" y="4143375"/>
            <a:ext cx="5357812" cy="1785938"/>
          </a:xfrm>
        </p:spPr>
        <p:txBody>
          <a:bodyPr/>
          <a:lstStyle/>
          <a:p>
            <a:pPr marL="177800" indent="0" algn="just" eaLnBrk="1" hangingPunct="1">
              <a:buFontTx/>
              <a:buNone/>
              <a:defRPr/>
            </a:pPr>
            <a:r>
              <a:rPr lang="es-ES" altLang="es-ES" sz="2000" b="1" dirty="0" smtClean="0">
                <a:solidFill>
                  <a:srgbClr val="0000FF"/>
                </a:solidFill>
              </a:rPr>
              <a:t>        Bárbara </a:t>
            </a:r>
            <a:r>
              <a:rPr lang="es-ES" altLang="es-ES" sz="2000" b="1" dirty="0" err="1" smtClean="0">
                <a:solidFill>
                  <a:srgbClr val="0000FF"/>
                </a:solidFill>
              </a:rPr>
              <a:t>Eizaga</a:t>
            </a:r>
            <a:r>
              <a:rPr lang="es-ES" altLang="es-ES" sz="2000" b="1" dirty="0" smtClean="0">
                <a:solidFill>
                  <a:srgbClr val="0000FF"/>
                </a:solidFill>
              </a:rPr>
              <a:t>-Rebollar</a:t>
            </a:r>
          </a:p>
          <a:p>
            <a:pPr marL="266700" indent="0" algn="just" eaLnBrk="1" hangingPunct="1">
              <a:buFontTx/>
              <a:buNone/>
              <a:defRPr/>
            </a:pPr>
            <a:r>
              <a:rPr lang="es-ES" altLang="es-ES" sz="2000" b="1" dirty="0" smtClean="0">
                <a:solidFill>
                  <a:srgbClr val="0000FF"/>
                </a:solidFill>
              </a:rPr>
              <a:t>        </a:t>
            </a:r>
            <a:r>
              <a:rPr lang="es-ES" altLang="es-ES" sz="2000" b="1" dirty="0" err="1" smtClean="0">
                <a:solidFill>
                  <a:srgbClr val="009999"/>
                </a:solidFill>
              </a:rPr>
              <a:t>University</a:t>
            </a:r>
            <a:r>
              <a:rPr lang="es-ES" altLang="es-ES" sz="2000" b="1" dirty="0" smtClean="0">
                <a:solidFill>
                  <a:srgbClr val="009999"/>
                </a:solidFill>
              </a:rPr>
              <a:t> of Cádiz (</a:t>
            </a:r>
            <a:r>
              <a:rPr lang="es-ES" altLang="es-ES" sz="2000" b="1" dirty="0" err="1" smtClean="0">
                <a:solidFill>
                  <a:srgbClr val="009999"/>
                </a:solidFill>
              </a:rPr>
              <a:t>Spain</a:t>
            </a:r>
            <a:r>
              <a:rPr lang="es-ES" altLang="es-ES" sz="2000" b="1" dirty="0" smtClean="0">
                <a:solidFill>
                  <a:srgbClr val="009999"/>
                </a:solidFill>
              </a:rPr>
              <a:t>)</a:t>
            </a:r>
          </a:p>
          <a:p>
            <a:pPr marL="266700" indent="0" algn="just" eaLnBrk="1" hangingPunct="1">
              <a:buFontTx/>
              <a:buNone/>
              <a:defRPr/>
            </a:pPr>
            <a:endParaRPr lang="es-ES" altLang="es-ES" sz="2000" b="1" dirty="0" smtClean="0">
              <a:solidFill>
                <a:srgbClr val="0000FF"/>
              </a:solidFill>
            </a:endParaRPr>
          </a:p>
          <a:p>
            <a:pPr marL="266700" indent="0" algn="just" eaLnBrk="1" hangingPunct="1">
              <a:buFontTx/>
              <a:buNone/>
              <a:defRPr/>
            </a:pPr>
            <a:r>
              <a:rPr lang="es-ES" altLang="es-ES" sz="2000" b="1" dirty="0" smtClean="0">
                <a:solidFill>
                  <a:srgbClr val="0000FF"/>
                </a:solidFill>
              </a:rPr>
              <a:t>       </a:t>
            </a:r>
            <a:r>
              <a:rPr lang="es-ES" altLang="es-ES" sz="2000" b="1" dirty="0" err="1" smtClean="0">
                <a:solidFill>
                  <a:srgbClr val="0000FF"/>
                </a:solidFill>
              </a:rPr>
              <a:t>Metaphor</a:t>
            </a:r>
            <a:r>
              <a:rPr lang="es-ES" altLang="es-ES" sz="2000" b="1" dirty="0" smtClean="0">
                <a:solidFill>
                  <a:srgbClr val="0000FF"/>
                </a:solidFill>
              </a:rPr>
              <a:t> Festival </a:t>
            </a:r>
            <a:r>
              <a:rPr lang="es-ES" altLang="es-ES" sz="2000" b="1" dirty="0" err="1" smtClean="0">
                <a:solidFill>
                  <a:srgbClr val="0000FF"/>
                </a:solidFill>
              </a:rPr>
              <a:t>Amsterdam</a:t>
            </a:r>
            <a:r>
              <a:rPr lang="es-ES" altLang="es-ES" sz="2000" b="1" dirty="0" smtClean="0">
                <a:solidFill>
                  <a:srgbClr val="0000FF"/>
                </a:solidFill>
              </a:rPr>
              <a:t> 2016</a:t>
            </a:r>
          </a:p>
          <a:p>
            <a:pPr marL="266700" indent="0" algn="just" eaLnBrk="1" hangingPunct="1">
              <a:buFontTx/>
              <a:buNone/>
              <a:defRPr/>
            </a:pPr>
            <a:r>
              <a:rPr lang="es-ES" altLang="es-ES" sz="2000" b="1" dirty="0" smtClean="0">
                <a:solidFill>
                  <a:srgbClr val="009999"/>
                </a:solidFill>
              </a:rPr>
              <a:t>       31 </a:t>
            </a:r>
            <a:r>
              <a:rPr lang="es-ES" altLang="es-ES" sz="2000" b="1" dirty="0" err="1" smtClean="0">
                <a:solidFill>
                  <a:srgbClr val="009999"/>
                </a:solidFill>
              </a:rPr>
              <a:t>August</a:t>
            </a:r>
            <a:r>
              <a:rPr lang="es-ES" altLang="es-ES" sz="2000" b="1" dirty="0" smtClean="0">
                <a:solidFill>
                  <a:srgbClr val="009999"/>
                </a:solidFill>
              </a:rPr>
              <a:t>- 3 </a:t>
            </a:r>
            <a:r>
              <a:rPr lang="es-ES" altLang="es-ES" sz="2000" b="1" dirty="0" err="1" smtClean="0">
                <a:solidFill>
                  <a:srgbClr val="009999"/>
                </a:solidFill>
              </a:rPr>
              <a:t>September</a:t>
            </a:r>
            <a:endParaRPr lang="es-ES" altLang="es-ES" sz="2000" b="1" dirty="0" smtClean="0">
              <a:solidFill>
                <a:srgbClr val="009999"/>
              </a:solidFill>
            </a:endParaRPr>
          </a:p>
          <a:p>
            <a:pPr marL="266700" indent="0" algn="just" eaLnBrk="1" hangingPunct="1">
              <a:buFontTx/>
              <a:buNone/>
              <a:defRPr/>
            </a:pPr>
            <a:endParaRPr lang="es-ES" altLang="es-ES" sz="2000" b="1" dirty="0" smtClean="0">
              <a:solidFill>
                <a:srgbClr val="0000FF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s-ES" altLang="es-ES" sz="2000" dirty="0" smtClean="0"/>
          </a:p>
        </p:txBody>
      </p:sp>
      <p:sp>
        <p:nvSpPr>
          <p:cNvPr id="2053" name="AutoShape 8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054" name="AutoShape 10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pic>
        <p:nvPicPr>
          <p:cNvPr id="2055" name="Picture 13" descr="descarga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5930900"/>
            <a:ext cx="2609850" cy="9525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6038"/>
            <a:ext cx="7740352" cy="718666"/>
          </a:xfrm>
        </p:spPr>
        <p:txBody>
          <a:bodyPr/>
          <a:lstStyle/>
          <a:p>
            <a:pPr marL="269875">
              <a:spcBef>
                <a:spcPct val="50000"/>
              </a:spcBef>
            </a:pPr>
            <a:r>
              <a:rPr lang="es-ES" altLang="es-ES" sz="3200" b="1" dirty="0" err="1" smtClean="0">
                <a:solidFill>
                  <a:srgbClr val="C00000"/>
                </a:solidFill>
              </a:rPr>
              <a:t>Constraints</a:t>
            </a:r>
            <a:r>
              <a:rPr lang="es-ES" altLang="es-ES" sz="32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C00000"/>
                </a:solidFill>
              </a:rPr>
              <a:t>on</a:t>
            </a:r>
            <a:r>
              <a:rPr lang="es-ES" altLang="es-ES" sz="32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C00000"/>
                </a:solidFill>
              </a:rPr>
              <a:t>metonymy</a:t>
            </a:r>
            <a:r>
              <a:rPr lang="es-ES" altLang="es-ES" sz="32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C00000"/>
                </a:solidFill>
              </a:rPr>
              <a:t>processing</a:t>
            </a:r>
            <a:endParaRPr lang="es-ES" altLang="es-ES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672" y="764704"/>
            <a:ext cx="7524328" cy="6093296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s-ES" altLang="es-ES" sz="2400" u="sng" dirty="0" err="1" smtClean="0">
                <a:solidFill>
                  <a:srgbClr val="C00000"/>
                </a:solidFill>
              </a:rPr>
              <a:t>Example</a:t>
            </a:r>
            <a:r>
              <a:rPr lang="es-ES" altLang="es-ES" sz="2400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spcBef>
                <a:spcPts val="1200"/>
              </a:spcBef>
              <a:buFontTx/>
              <a:buNone/>
              <a:defRPr/>
            </a:pPr>
            <a:r>
              <a:rPr lang="es-ES" altLang="es-ES" sz="2400" dirty="0" smtClean="0"/>
              <a:t>10. </a:t>
            </a:r>
            <a:r>
              <a:rPr lang="es-ES" altLang="es-ES" sz="2400" dirty="0" err="1" smtClean="0"/>
              <a:t>Waiters</a:t>
            </a:r>
            <a:r>
              <a:rPr lang="es-ES" altLang="es-ES" sz="2400" dirty="0" smtClean="0"/>
              <a:t> in a café are </a:t>
            </a:r>
            <a:r>
              <a:rPr lang="es-ES" altLang="es-ES" sz="2400" dirty="0" err="1" smtClean="0"/>
              <a:t>running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around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trying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serve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customers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their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correct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orders</a:t>
            </a:r>
            <a:r>
              <a:rPr lang="es-ES" altLang="es-ES" sz="2400" dirty="0" smtClean="0"/>
              <a:t> in time. A </a:t>
            </a:r>
            <a:r>
              <a:rPr lang="es-ES" altLang="es-ES" sz="2400" dirty="0" err="1" smtClean="0"/>
              <a:t>waiter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carrying</a:t>
            </a:r>
            <a:r>
              <a:rPr lang="es-ES" altLang="es-ES" sz="2400" dirty="0" smtClean="0"/>
              <a:t> a </a:t>
            </a:r>
            <a:r>
              <a:rPr lang="es-ES" altLang="es-ES" sz="2400" dirty="0" err="1" smtClean="0"/>
              <a:t>ham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sandwich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looking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for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customer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who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ordered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it</a:t>
            </a:r>
            <a:r>
              <a:rPr lang="es-ES" altLang="es-ES" sz="2400" dirty="0" smtClean="0"/>
              <a:t>. </a:t>
            </a:r>
            <a:r>
              <a:rPr lang="es-ES" altLang="es-ES" sz="2400" dirty="0" err="1" smtClean="0"/>
              <a:t>Another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waiter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says</a:t>
            </a:r>
            <a:r>
              <a:rPr lang="es-ES" altLang="es-ES" sz="2400" dirty="0" smtClean="0"/>
              <a:t>:</a:t>
            </a:r>
          </a:p>
          <a:p>
            <a:pPr marL="269875" algn="just">
              <a:spcBef>
                <a:spcPts val="1200"/>
              </a:spcBef>
              <a:buFontTx/>
              <a:buNone/>
              <a:defRPr/>
            </a:pPr>
            <a:r>
              <a:rPr lang="es-ES" altLang="es-ES" sz="2400" i="1" dirty="0" err="1" smtClean="0"/>
              <a:t>The</a:t>
            </a:r>
            <a:r>
              <a:rPr lang="es-ES" altLang="es-ES" sz="2400" i="1" dirty="0" smtClean="0"/>
              <a:t> </a:t>
            </a:r>
            <a:r>
              <a:rPr lang="es-ES" altLang="es-ES" sz="2400" i="1" dirty="0" err="1" smtClean="0"/>
              <a:t>ham</a:t>
            </a:r>
            <a:r>
              <a:rPr lang="es-ES" altLang="es-ES" sz="2400" i="1" dirty="0" smtClean="0"/>
              <a:t> </a:t>
            </a:r>
            <a:r>
              <a:rPr lang="es-ES" altLang="es-ES" sz="2400" i="1" dirty="0" err="1" smtClean="0"/>
              <a:t>sandwich</a:t>
            </a:r>
            <a:r>
              <a:rPr lang="es-ES" altLang="es-ES" sz="2400" i="1" dirty="0" smtClean="0"/>
              <a:t> </a:t>
            </a:r>
            <a:r>
              <a:rPr lang="es-ES" altLang="es-ES" sz="2400" i="1" dirty="0" err="1" smtClean="0"/>
              <a:t>is</a:t>
            </a:r>
            <a:r>
              <a:rPr lang="es-ES" altLang="es-ES" sz="2400" i="1" dirty="0" smtClean="0"/>
              <a:t> </a:t>
            </a:r>
            <a:r>
              <a:rPr lang="es-ES" altLang="es-ES" sz="2400" i="1" dirty="0" err="1" smtClean="0"/>
              <a:t>sitting</a:t>
            </a:r>
            <a:r>
              <a:rPr lang="es-ES" altLang="es-ES" sz="2400" i="1" dirty="0" smtClean="0"/>
              <a:t> at </a:t>
            </a:r>
            <a:r>
              <a:rPr lang="es-ES" altLang="es-ES" sz="2400" i="1" dirty="0" err="1" smtClean="0"/>
              <a:t>table</a:t>
            </a:r>
            <a:r>
              <a:rPr lang="es-ES" altLang="es-ES" sz="2400" i="1" dirty="0" smtClean="0"/>
              <a:t> 20</a:t>
            </a:r>
            <a:r>
              <a:rPr lang="es-ES" altLang="es-ES" sz="2400" dirty="0" smtClean="0"/>
              <a:t>.</a:t>
            </a:r>
            <a:br>
              <a:rPr lang="es-ES" altLang="es-ES" sz="2400" dirty="0" smtClean="0"/>
            </a:br>
            <a:endParaRPr lang="es-ES_tradnl" altLang="es-ES" sz="2400" dirty="0" smtClean="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                		       transfer of </a:t>
            </a:r>
            <a:r>
              <a:rPr lang="es-ES_tradnl" altLang="es-ES" sz="24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reference</a:t>
            </a:r>
            <a:endParaRPr lang="es-ES_tradnl" altLang="es-ES" sz="24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err="1" smtClean="0">
                <a:cs typeface="Times New Roman" panose="02020603050405020304" pitchFamily="18" charset="0"/>
              </a:rPr>
              <a:t>Ham</a:t>
            </a:r>
            <a:r>
              <a:rPr lang="es-ES_tradnl" altLang="es-ES" sz="2400" dirty="0" smtClean="0"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cs typeface="Times New Roman" panose="02020603050405020304" pitchFamily="18" charset="0"/>
              </a:rPr>
              <a:t>sanwich</a:t>
            </a:r>
            <a:r>
              <a:rPr lang="es-ES_tradnl" altLang="es-ES" sz="2400" dirty="0" smtClean="0"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cs typeface="Times New Roman" panose="02020603050405020304" pitchFamily="18" charset="0"/>
              </a:rPr>
              <a:t>customer</a:t>
            </a:r>
            <a:endParaRPr lang="es-ES_tradnl" altLang="es-ES" sz="2400" dirty="0" smtClean="0"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                                   </a:t>
            </a:r>
          </a:p>
          <a:p>
            <a:pPr marL="355600" indent="-35560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1.Highly </a:t>
            </a:r>
            <a:r>
              <a:rPr lang="es-ES_tradnl" altLang="es-ES" sz="2400" dirty="0" err="1" smtClean="0">
                <a:latin typeface="+mj-lt"/>
              </a:rPr>
              <a:t>accessible</a:t>
            </a:r>
            <a:r>
              <a:rPr lang="es-ES_tradnl" altLang="es-ES" sz="2400" dirty="0" smtClean="0">
                <a:latin typeface="+mj-lt"/>
              </a:rPr>
              <a:t> contextual </a:t>
            </a:r>
            <a:r>
              <a:rPr lang="es-ES_tradnl" altLang="es-ES" sz="2400" dirty="0" err="1" smtClean="0">
                <a:latin typeface="+mj-lt"/>
              </a:rPr>
              <a:t>assumptions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activated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by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situation</a:t>
            </a:r>
            <a:r>
              <a:rPr lang="es-ES_tradnl" altLang="es-ES" sz="2400" dirty="0" smtClean="0">
                <a:latin typeface="+mj-lt"/>
              </a:rPr>
              <a:t> (</a:t>
            </a:r>
            <a:r>
              <a:rPr lang="es-ES_tradnl" altLang="es-ES" sz="2400" dirty="0" err="1" smtClean="0">
                <a:latin typeface="+mj-lt"/>
              </a:rPr>
              <a:t>encyclopaedic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info</a:t>
            </a:r>
            <a:r>
              <a:rPr lang="es-ES_tradnl" altLang="es-ES" sz="2400" dirty="0" smtClean="0">
                <a:latin typeface="+mj-lt"/>
              </a:rPr>
              <a:t>): </a:t>
            </a:r>
          </a:p>
          <a:p>
            <a:pPr marL="355600" indent="0" algn="just">
              <a:buFont typeface="Wingdings" pitchFamily="2" charset="2"/>
              <a:buChar char="v"/>
              <a:defRPr/>
            </a:pPr>
            <a:r>
              <a:rPr lang="es-ES_tradnl" altLang="es-ES" sz="2400" i="1" dirty="0" err="1" smtClean="0">
                <a:latin typeface="+mj-lt"/>
              </a:rPr>
              <a:t>Ham</a:t>
            </a:r>
            <a:r>
              <a:rPr lang="es-ES_tradnl" altLang="es-ES" sz="2400" i="1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sandwiches</a:t>
            </a:r>
            <a:r>
              <a:rPr lang="es-ES_tradnl" altLang="es-ES" sz="2400" i="1" dirty="0" smtClean="0">
                <a:latin typeface="+mj-lt"/>
              </a:rPr>
              <a:t> are </a:t>
            </a:r>
            <a:r>
              <a:rPr lang="es-ES_tradnl" altLang="es-ES" sz="2400" i="1" dirty="0" err="1" smtClean="0">
                <a:latin typeface="+mj-lt"/>
              </a:rPr>
              <a:t>possible</a:t>
            </a:r>
            <a:r>
              <a:rPr lang="es-ES_tradnl" altLang="es-ES" sz="2400" i="1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orders</a:t>
            </a:r>
            <a:r>
              <a:rPr lang="es-ES_tradnl" altLang="es-ES" sz="2400" i="1" dirty="0" smtClean="0">
                <a:latin typeface="+mj-lt"/>
              </a:rPr>
              <a:t> at a café.</a:t>
            </a:r>
          </a:p>
          <a:p>
            <a:pPr marL="355600" indent="0" algn="just">
              <a:buFont typeface="Wingdings" pitchFamily="2" charset="2"/>
              <a:buChar char="v"/>
              <a:defRPr/>
            </a:pPr>
            <a:r>
              <a:rPr lang="es-ES_tradnl" altLang="es-ES" sz="2400" i="1" dirty="0" smtClean="0">
                <a:latin typeface="+mj-lt"/>
              </a:rPr>
              <a:t>A </a:t>
            </a:r>
            <a:r>
              <a:rPr lang="es-ES_tradnl" altLang="es-ES" sz="2400" i="1" dirty="0" err="1" smtClean="0">
                <a:latin typeface="+mj-lt"/>
              </a:rPr>
              <a:t>customer</a:t>
            </a:r>
            <a:r>
              <a:rPr lang="es-ES_tradnl" altLang="es-ES" sz="2400" i="1" dirty="0" smtClean="0">
                <a:latin typeface="+mj-lt"/>
              </a:rPr>
              <a:t> at </a:t>
            </a:r>
            <a:r>
              <a:rPr lang="es-ES_tradnl" altLang="es-ES" sz="2400" i="1" dirty="0" err="1" smtClean="0">
                <a:latin typeface="+mj-lt"/>
              </a:rPr>
              <a:t>least</a:t>
            </a:r>
            <a:r>
              <a:rPr lang="es-ES_tradnl" altLang="es-ES" sz="2400" i="1" dirty="0" smtClean="0">
                <a:latin typeface="+mj-lt"/>
              </a:rPr>
              <a:t> has </a:t>
            </a:r>
            <a:r>
              <a:rPr lang="es-ES_tradnl" altLang="es-ES" sz="2400" i="1" dirty="0" err="1" smtClean="0">
                <a:latin typeface="+mj-lt"/>
              </a:rPr>
              <a:t>ordered</a:t>
            </a:r>
            <a:r>
              <a:rPr lang="es-ES_tradnl" altLang="es-ES" sz="2400" i="1" dirty="0" smtClean="0">
                <a:latin typeface="+mj-lt"/>
              </a:rPr>
              <a:t> a </a:t>
            </a:r>
            <a:r>
              <a:rPr lang="es-ES_tradnl" altLang="es-ES" sz="2400" i="1" dirty="0" err="1" smtClean="0">
                <a:latin typeface="+mj-lt"/>
              </a:rPr>
              <a:t>ham</a:t>
            </a:r>
            <a:r>
              <a:rPr lang="es-ES_tradnl" altLang="es-ES" sz="2400" i="1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sandwich</a:t>
            </a:r>
            <a:r>
              <a:rPr lang="es-ES_tradnl" altLang="es-ES" sz="2400" i="1" dirty="0" smtClean="0">
                <a:latin typeface="+mj-lt"/>
              </a:rPr>
              <a:t>.</a:t>
            </a:r>
          </a:p>
          <a:p>
            <a:pPr marL="355600" indent="0" algn="just">
              <a:buNone/>
              <a:defRPr/>
            </a:pPr>
            <a:endParaRPr lang="es-ES_tradnl" altLang="es-ES" sz="2400" i="1" dirty="0" smtClean="0">
              <a:latin typeface="+mj-lt"/>
            </a:endParaRPr>
          </a:p>
          <a:p>
            <a:pPr marL="0" indent="0" eaLnBrk="1" hangingPunct="1">
              <a:buFontTx/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1229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229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0" name="9 Flecha curvada hacia la izquierda"/>
          <p:cNvSpPr/>
          <p:nvPr/>
        </p:nvSpPr>
        <p:spPr>
          <a:xfrm>
            <a:off x="4860032" y="3284984"/>
            <a:ext cx="720080" cy="1008112"/>
          </a:xfrm>
          <a:prstGeom prst="curvedLeftArrow">
            <a:avLst>
              <a:gd name="adj1" fmla="val 25000"/>
              <a:gd name="adj2" fmla="val 32806"/>
              <a:gd name="adj3" fmla="val 25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672" y="188640"/>
            <a:ext cx="7524328" cy="6669360"/>
          </a:xfrm>
        </p:spPr>
        <p:txBody>
          <a:bodyPr/>
          <a:lstStyle/>
          <a:p>
            <a:pPr marL="355600" indent="-355600" algn="just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2.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encoded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meaning</a:t>
            </a:r>
            <a:r>
              <a:rPr lang="es-ES_tradnl" altLang="es-ES" sz="2400" dirty="0" smtClean="0">
                <a:latin typeface="+mj-lt"/>
              </a:rPr>
              <a:t> of THE HAM SANDWICH singles </a:t>
            </a:r>
            <a:r>
              <a:rPr lang="es-ES_tradnl" altLang="es-ES" sz="2400" dirty="0" err="1" smtClean="0">
                <a:latin typeface="+mj-lt"/>
              </a:rPr>
              <a:t>out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unique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relevant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person</a:t>
            </a:r>
            <a:r>
              <a:rPr lang="es-ES_tradnl" altLang="es-ES" sz="2400" dirty="0" smtClean="0">
                <a:latin typeface="+mj-lt"/>
              </a:rPr>
              <a:t> in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context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intended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by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speaker:</a:t>
            </a:r>
          </a:p>
          <a:p>
            <a:pPr marL="355600" indent="-355600" algn="just">
              <a:spcBef>
                <a:spcPts val="1800"/>
              </a:spcBef>
              <a:buFontTx/>
              <a:buNone/>
              <a:defRPr/>
            </a:pPr>
            <a:r>
              <a:rPr lang="es-ES_tradnl" altLang="es-ES" sz="2400" i="1" dirty="0" smtClean="0">
                <a:latin typeface="+mj-lt"/>
              </a:rPr>
              <a:t>    </a:t>
            </a:r>
            <a:r>
              <a:rPr lang="es-ES_tradnl" altLang="es-ES" sz="2400" i="1" dirty="0" err="1" smtClean="0">
                <a:latin typeface="+mj-lt"/>
              </a:rPr>
              <a:t>The</a:t>
            </a:r>
            <a:r>
              <a:rPr lang="es-ES_tradnl" altLang="es-ES" sz="2400" i="1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customer</a:t>
            </a:r>
            <a:r>
              <a:rPr lang="es-ES_tradnl" altLang="es-ES" sz="2400" i="1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who</a:t>
            </a:r>
            <a:r>
              <a:rPr lang="es-ES_tradnl" altLang="es-ES" sz="2400" i="1" dirty="0" smtClean="0">
                <a:latin typeface="+mj-lt"/>
              </a:rPr>
              <a:t> has </a:t>
            </a:r>
            <a:r>
              <a:rPr lang="es-ES_tradnl" altLang="es-ES" sz="2400" i="1" dirty="0" err="1" smtClean="0">
                <a:latin typeface="+mj-lt"/>
              </a:rPr>
              <a:t>ordered</a:t>
            </a:r>
            <a:r>
              <a:rPr lang="es-ES_tradnl" altLang="es-ES" sz="2400" i="1" dirty="0" smtClean="0">
                <a:latin typeface="+mj-lt"/>
              </a:rPr>
              <a:t> a </a:t>
            </a:r>
            <a:r>
              <a:rPr lang="es-ES_tradnl" altLang="es-ES" sz="2400" i="1" dirty="0" err="1" smtClean="0">
                <a:latin typeface="+mj-lt"/>
              </a:rPr>
              <a:t>ham</a:t>
            </a:r>
            <a:r>
              <a:rPr lang="es-ES_tradnl" altLang="es-ES" sz="2400" i="1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sandwich</a:t>
            </a:r>
            <a:endParaRPr lang="es-ES_tradnl" altLang="es-ES" sz="2400" i="1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  </a:t>
            </a:r>
            <a:r>
              <a:rPr lang="es-ES_tradnl" altLang="es-ES" sz="2400" dirty="0" err="1" smtClean="0">
                <a:latin typeface="+mj-lt"/>
              </a:rPr>
              <a:t>Waiter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identifies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i="1" dirty="0" err="1" smtClean="0">
                <a:latin typeface="+mj-lt"/>
              </a:rPr>
              <a:t>customer</a:t>
            </a:r>
            <a:r>
              <a:rPr lang="es-ES_tradnl" altLang="es-ES" sz="2400" i="1" dirty="0" smtClean="0">
                <a:latin typeface="+mj-lt"/>
              </a:rPr>
              <a:t> at </a:t>
            </a:r>
            <a:r>
              <a:rPr lang="es-ES_tradnl" altLang="es-ES" sz="2400" i="1" dirty="0" err="1" smtClean="0">
                <a:latin typeface="+mj-lt"/>
              </a:rPr>
              <a:t>table</a:t>
            </a:r>
            <a:r>
              <a:rPr lang="es-ES_tradnl" altLang="es-ES" sz="2400" i="1" dirty="0" smtClean="0">
                <a:latin typeface="+mj-lt"/>
              </a:rPr>
              <a:t> 20</a:t>
            </a:r>
            <a:r>
              <a:rPr lang="es-ES_tradnl" altLang="es-ES" sz="2400" dirty="0" smtClean="0">
                <a:latin typeface="+mj-lt"/>
              </a:rPr>
              <a:t> as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referent</a:t>
            </a:r>
            <a:r>
              <a:rPr lang="es-ES_tradnl" altLang="es-ES" sz="2400" dirty="0" smtClean="0">
                <a:latin typeface="+mj-lt"/>
              </a:rPr>
              <a:t> of </a:t>
            </a: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expression</a:t>
            </a:r>
            <a:endParaRPr lang="es-ES_tradnl" altLang="es-ES" sz="24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es-ES_tradnl" altLang="es-ES" sz="24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err="1" smtClean="0">
                <a:latin typeface="+mj-lt"/>
              </a:rPr>
              <a:t>The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customer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I’m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looking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for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is</a:t>
            </a:r>
            <a:r>
              <a:rPr lang="es-ES_tradnl" altLang="es-ES" sz="2400" dirty="0" smtClean="0">
                <a:latin typeface="+mj-lt"/>
              </a:rPr>
              <a:t> at </a:t>
            </a:r>
            <a:r>
              <a:rPr lang="es-ES_tradnl" altLang="es-ES" sz="2400" dirty="0" err="1" smtClean="0">
                <a:latin typeface="+mj-lt"/>
              </a:rPr>
              <a:t>table</a:t>
            </a:r>
            <a:r>
              <a:rPr lang="es-ES_tradnl" altLang="es-ES" sz="2400" dirty="0" smtClean="0">
                <a:latin typeface="+mj-lt"/>
              </a:rPr>
              <a:t> 20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(</a:t>
            </a:r>
            <a:r>
              <a:rPr lang="es-ES_tradnl" altLang="es-ES" sz="2400" dirty="0" err="1" smtClean="0">
                <a:latin typeface="+mj-lt"/>
              </a:rPr>
              <a:t>implicated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conclusion</a:t>
            </a:r>
            <a:r>
              <a:rPr lang="es-ES_tradnl" altLang="es-ES" sz="2400" dirty="0" smtClean="0">
                <a:latin typeface="+mj-lt"/>
              </a:rPr>
              <a:t>)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es-ES" altLang="es-ES" sz="2400" dirty="0" smtClean="0"/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whole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inferential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process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constrains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range</a:t>
            </a:r>
            <a:r>
              <a:rPr lang="es-ES" altLang="es-ES" sz="2400" dirty="0" smtClean="0"/>
              <a:t> of </a:t>
            </a:r>
            <a:r>
              <a:rPr lang="es-ES" altLang="es-ES" sz="2400" dirty="0" err="1" smtClean="0"/>
              <a:t>possible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referents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for</a:t>
            </a:r>
            <a:r>
              <a:rPr lang="es-ES" altLang="es-ES" sz="2400" dirty="0" smtClean="0"/>
              <a:t> </a:t>
            </a:r>
            <a:r>
              <a:rPr lang="es-ES" altLang="es-ES" sz="2400" i="1" dirty="0" err="1" smtClean="0"/>
              <a:t>ham</a:t>
            </a:r>
            <a:r>
              <a:rPr lang="es-ES" altLang="es-ES" sz="2400" i="1" dirty="0" smtClean="0"/>
              <a:t> </a:t>
            </a:r>
            <a:r>
              <a:rPr lang="es-ES" altLang="es-ES" sz="2400" i="1" dirty="0" err="1" smtClean="0"/>
              <a:t>sanwich</a:t>
            </a:r>
            <a:r>
              <a:rPr lang="es-ES" altLang="es-ES" sz="2400" i="1" dirty="0" smtClean="0"/>
              <a:t>: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es-ES" altLang="es-ES" sz="2400" dirty="0" smtClean="0"/>
          </a:p>
          <a:p>
            <a:pPr lvl="4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  </a:t>
            </a:r>
            <a:r>
              <a:rPr lang="es-ES" altLang="es-ES" sz="2400" dirty="0" err="1" smtClean="0"/>
              <a:t>physical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environment</a:t>
            </a:r>
            <a:endParaRPr lang="es-ES" altLang="es-ES" sz="2400" dirty="0" smtClean="0"/>
          </a:p>
          <a:p>
            <a:pPr marL="0" lvl="4" indent="0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altLang="es-ES" sz="2400" dirty="0" err="1" smtClean="0"/>
              <a:t>Hearers</a:t>
            </a:r>
            <a:r>
              <a:rPr lang="es-ES" altLang="es-ES" sz="2400" dirty="0" smtClean="0"/>
              <a:t>’          </a:t>
            </a:r>
            <a:r>
              <a:rPr lang="es-ES" altLang="es-ES" sz="2400" dirty="0" err="1" smtClean="0"/>
              <a:t>encyclopaedic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knowledge</a:t>
            </a:r>
            <a:r>
              <a:rPr lang="es-ES" altLang="es-ES" sz="2400" dirty="0" smtClean="0"/>
              <a:t>        </a:t>
            </a:r>
            <a:r>
              <a:rPr lang="es-ES" altLang="es-ES" sz="2400" dirty="0" err="1" smtClean="0"/>
              <a:t>context</a:t>
            </a: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altLang="es-ES" sz="2400" dirty="0" err="1" smtClean="0"/>
              <a:t>assumptions</a:t>
            </a:r>
            <a:r>
              <a:rPr lang="es-ES" altLang="es-ES" sz="2400" dirty="0" smtClean="0"/>
              <a:t>	  </a:t>
            </a:r>
            <a:r>
              <a:rPr lang="es-ES" altLang="es-ES" sz="2400" dirty="0" err="1" smtClean="0"/>
              <a:t>memories</a:t>
            </a:r>
            <a:r>
              <a:rPr lang="es-ES" altLang="es-ES" sz="2400" dirty="0" smtClean="0"/>
              <a:t> and </a:t>
            </a:r>
            <a:r>
              <a:rPr lang="es-ES" altLang="es-ES" sz="2400" dirty="0" err="1" smtClean="0"/>
              <a:t>beliefs</a:t>
            </a: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			  </a:t>
            </a:r>
            <a:r>
              <a:rPr lang="es-ES" altLang="es-ES" sz="2400" dirty="0" err="1" smtClean="0"/>
              <a:t>preceding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linguistic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context</a:t>
            </a: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1229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229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8" name="7 Flecha curvada hacia la derecha"/>
          <p:cNvSpPr/>
          <p:nvPr/>
        </p:nvSpPr>
        <p:spPr>
          <a:xfrm>
            <a:off x="1619672" y="1196752"/>
            <a:ext cx="432048" cy="576064"/>
          </a:xfrm>
          <a:prstGeom prst="curvedRightArrow">
            <a:avLst>
              <a:gd name="adj1" fmla="val 25000"/>
              <a:gd name="adj2" fmla="val 50000"/>
              <a:gd name="adj3" fmla="val 4395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curvada hacia la derecha"/>
          <p:cNvSpPr/>
          <p:nvPr/>
        </p:nvSpPr>
        <p:spPr>
          <a:xfrm>
            <a:off x="1619672" y="1772816"/>
            <a:ext cx="360040" cy="648072"/>
          </a:xfrm>
          <a:prstGeom prst="curvedRightArrow">
            <a:avLst>
              <a:gd name="adj1" fmla="val 25000"/>
              <a:gd name="adj2" fmla="val 50000"/>
              <a:gd name="adj3" fmla="val 4016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5220072" y="2708920"/>
            <a:ext cx="288032" cy="43204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 rot="16200000">
            <a:off x="-2425993" y="2959160"/>
            <a:ext cx="6597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ES" sz="3600" b="1" dirty="0" err="1" smtClean="0">
                <a:solidFill>
                  <a:srgbClr val="C00000"/>
                </a:solidFill>
              </a:rPr>
              <a:t>Constraints</a:t>
            </a:r>
            <a:r>
              <a:rPr lang="es-ES" altLang="es-ES" sz="36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600" b="1" dirty="0" err="1" smtClean="0">
                <a:solidFill>
                  <a:srgbClr val="C00000"/>
                </a:solidFill>
              </a:rPr>
              <a:t>on</a:t>
            </a:r>
            <a:r>
              <a:rPr lang="es-ES" altLang="es-ES" sz="36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600" b="1" dirty="0" err="1" smtClean="0">
                <a:solidFill>
                  <a:srgbClr val="C00000"/>
                </a:solidFill>
              </a:rPr>
              <a:t>metonymy</a:t>
            </a:r>
            <a:r>
              <a:rPr lang="es-ES" altLang="es-ES" sz="36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600" b="1" dirty="0" err="1" smtClean="0">
                <a:solidFill>
                  <a:srgbClr val="C00000"/>
                </a:solidFill>
              </a:rPr>
              <a:t>processing</a:t>
            </a:r>
            <a:endParaRPr lang="es-ES" sz="3600" dirty="0"/>
          </a:p>
        </p:txBody>
      </p:sp>
      <p:sp>
        <p:nvSpPr>
          <p:cNvPr id="14" name="13 Abrir llave"/>
          <p:cNvSpPr/>
          <p:nvPr/>
        </p:nvSpPr>
        <p:spPr>
          <a:xfrm>
            <a:off x="3275856" y="5013176"/>
            <a:ext cx="333751" cy="1584176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errar llave"/>
          <p:cNvSpPr/>
          <p:nvPr/>
        </p:nvSpPr>
        <p:spPr>
          <a:xfrm>
            <a:off x="7308304" y="5013176"/>
            <a:ext cx="504056" cy="1584176"/>
          </a:xfrm>
          <a:prstGeom prst="rightBrace">
            <a:avLst/>
          </a:prstGeom>
          <a:ln w="381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651210" y="2659124"/>
            <a:ext cx="6850090" cy="1547665"/>
          </a:xfrm>
        </p:spPr>
        <p:txBody>
          <a:bodyPr/>
          <a:lstStyle/>
          <a:p>
            <a:pPr marL="269875">
              <a:spcBef>
                <a:spcPct val="50000"/>
              </a:spcBef>
            </a:pPr>
            <a:r>
              <a:rPr lang="es-ES" altLang="es-ES" sz="3200" b="1" dirty="0" err="1" smtClean="0">
                <a:solidFill>
                  <a:srgbClr val="C00000"/>
                </a:solidFill>
              </a:rPr>
              <a:t>Constraints</a:t>
            </a:r>
            <a:r>
              <a:rPr lang="es-ES" altLang="es-ES" sz="32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C00000"/>
                </a:solidFill>
              </a:rPr>
              <a:t>on</a:t>
            </a:r>
            <a:r>
              <a:rPr lang="es-ES" altLang="es-ES" sz="32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C00000"/>
                </a:solidFill>
              </a:rPr>
              <a:t>metonymy</a:t>
            </a:r>
            <a:r>
              <a:rPr lang="es-ES" altLang="es-ES" sz="32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200" b="1" dirty="0" err="1" smtClean="0">
                <a:solidFill>
                  <a:srgbClr val="C00000"/>
                </a:solidFill>
              </a:rPr>
              <a:t>processing</a:t>
            </a:r>
            <a:endParaRPr lang="es-ES" altLang="es-ES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91680" y="0"/>
            <a:ext cx="7452320" cy="6858000"/>
          </a:xfrm>
        </p:spPr>
        <p:txBody>
          <a:bodyPr/>
          <a:lstStyle/>
          <a:p>
            <a:pPr marL="1706563" indent="-1706563" algn="just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s-ES" altLang="es-ES" sz="2400" dirty="0" smtClean="0"/>
          </a:p>
          <a:p>
            <a:pPr marL="1706563" indent="-1706563" algn="just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s-ES" altLang="es-ES" sz="2400" dirty="0" err="1" smtClean="0"/>
              <a:t>Carston</a:t>
            </a:r>
            <a:r>
              <a:rPr lang="es-ES" altLang="es-ES" sz="2400" dirty="0" smtClean="0"/>
              <a:t>         </a:t>
            </a:r>
            <a:r>
              <a:rPr lang="es-ES" altLang="es-ES" sz="2400" dirty="0" err="1" smtClean="0"/>
              <a:t>words</a:t>
            </a:r>
            <a:r>
              <a:rPr lang="es-ES" altLang="es-ES" sz="2400" dirty="0" smtClean="0"/>
              <a:t>’ </a:t>
            </a:r>
            <a:r>
              <a:rPr lang="es-ES" altLang="es-ES" sz="2400" dirty="0" err="1" smtClean="0"/>
              <a:t>schematic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meanings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function</a:t>
            </a:r>
            <a:r>
              <a:rPr lang="es-ES" altLang="es-ES" sz="2400" dirty="0" smtClean="0"/>
              <a:t> as</a:t>
            </a:r>
          </a:p>
          <a:p>
            <a:pPr marL="1787525" indent="-1787525" algn="just" eaLnBrk="1" hangingPunct="1">
              <a:lnSpc>
                <a:spcPct val="90000"/>
              </a:lnSpc>
              <a:spcBef>
                <a:spcPts val="0"/>
              </a:spcBef>
              <a:buAutoNum type="arabicParenBoth" startAt="2013"/>
              <a:defRPr/>
            </a:pPr>
            <a:r>
              <a:rPr lang="es-ES" altLang="es-ES" sz="2400" dirty="0" err="1" smtClean="0"/>
              <a:t>constraints</a:t>
            </a:r>
            <a:r>
              <a:rPr lang="es-ES" altLang="es-ES" sz="2400" dirty="0" smtClean="0"/>
              <a:t> in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process</a:t>
            </a:r>
            <a:r>
              <a:rPr lang="es-ES" altLang="es-ES" sz="2400" dirty="0" smtClean="0"/>
              <a:t> of </a:t>
            </a:r>
            <a:r>
              <a:rPr lang="es-ES" altLang="es-ES" sz="2400" dirty="0" err="1" smtClean="0"/>
              <a:t>accessing</a:t>
            </a:r>
            <a:r>
              <a:rPr lang="es-ES" altLang="es-ES" sz="2400" dirty="0" smtClean="0"/>
              <a:t> &amp; </a:t>
            </a:r>
            <a:r>
              <a:rPr lang="es-ES" altLang="es-ES" sz="2400" dirty="0" err="1" smtClean="0"/>
              <a:t>constructing</a:t>
            </a:r>
            <a:r>
              <a:rPr lang="es-ES" altLang="es-ES" sz="2400" dirty="0" smtClean="0"/>
              <a:t> a concept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get</a:t>
            </a:r>
            <a:r>
              <a:rPr lang="es-ES" altLang="es-ES" sz="2400" dirty="0" smtClean="0"/>
              <a:t> speaker </a:t>
            </a:r>
            <a:r>
              <a:rPr lang="es-ES" altLang="es-ES" sz="2400" dirty="0" err="1" smtClean="0"/>
              <a:t>meaning</a:t>
            </a:r>
            <a:r>
              <a:rPr lang="es-ES" altLang="es-ES" sz="2400" dirty="0" smtClean="0"/>
              <a:t>.</a:t>
            </a:r>
          </a:p>
          <a:p>
            <a:pPr marL="1787525" indent="-1787525" algn="just" eaLnBrk="1" hangingPunct="1">
              <a:lnSpc>
                <a:spcPct val="90000"/>
              </a:lnSpc>
              <a:spcBef>
                <a:spcPts val="1800"/>
              </a:spcBef>
              <a:buNone/>
              <a:defRPr/>
            </a:pPr>
            <a:r>
              <a:rPr lang="es-ES" altLang="es-ES" sz="2400" u="sng" dirty="0" err="1" smtClean="0">
                <a:solidFill>
                  <a:srgbClr val="C00000"/>
                </a:solidFill>
              </a:rPr>
              <a:t>Metonymical</a:t>
            </a:r>
            <a:r>
              <a:rPr lang="es-ES" altLang="es-ES" sz="2400" u="sng" dirty="0" smtClean="0">
                <a:solidFill>
                  <a:srgbClr val="C00000"/>
                </a:solidFill>
              </a:rPr>
              <a:t> </a:t>
            </a:r>
            <a:r>
              <a:rPr lang="es-ES" altLang="es-ES" sz="2400" u="sng" dirty="0" err="1" smtClean="0">
                <a:solidFill>
                  <a:srgbClr val="C00000"/>
                </a:solidFill>
              </a:rPr>
              <a:t>constraints</a:t>
            </a:r>
            <a:r>
              <a:rPr lang="es-ES" altLang="es-ES" sz="2400" dirty="0" smtClean="0">
                <a:solidFill>
                  <a:srgbClr val="C00000"/>
                </a:solidFill>
              </a:rPr>
              <a:t>:</a:t>
            </a:r>
          </a:p>
          <a:p>
            <a:pPr marL="355600" indent="-355600" algn="just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s-ES" altLang="es-ES" sz="2400" dirty="0" smtClean="0"/>
              <a:t>General </a:t>
            </a:r>
            <a:r>
              <a:rPr lang="es-ES" altLang="es-ES" sz="2400" dirty="0" err="1" smtClean="0"/>
              <a:t>constraint</a:t>
            </a:r>
            <a:r>
              <a:rPr lang="es-ES" altLang="es-ES" sz="2400" dirty="0" smtClean="0"/>
              <a:t>: </a:t>
            </a:r>
            <a:r>
              <a:rPr lang="es-ES" altLang="es-ES" sz="2400" dirty="0" err="1" smtClean="0"/>
              <a:t>stategy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for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communicating</a:t>
            </a:r>
            <a:r>
              <a:rPr lang="es-ES" altLang="es-ES" sz="2400" dirty="0" smtClean="0"/>
              <a:t> individual </a:t>
            </a:r>
            <a:r>
              <a:rPr lang="es-ES" altLang="es-ES" sz="2400" dirty="0" err="1" smtClean="0"/>
              <a:t>concepts</a:t>
            </a:r>
            <a:r>
              <a:rPr lang="es-ES" altLang="es-ES" sz="2400" dirty="0" smtClean="0"/>
              <a:t>.</a:t>
            </a:r>
          </a:p>
          <a:p>
            <a:pPr marL="355600" indent="-355600" algn="just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s-ES" altLang="es-ES" sz="2400" dirty="0" err="1" smtClean="0"/>
              <a:t>Specific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constraint</a:t>
            </a:r>
            <a:r>
              <a:rPr lang="es-ES" altLang="es-ES" sz="2400" dirty="0" smtClean="0"/>
              <a:t> guides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hearer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through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inferential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process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intended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referent</a:t>
            </a:r>
            <a:r>
              <a:rPr lang="es-ES" altLang="es-ES" sz="2400" dirty="0" smtClean="0"/>
              <a:t>.</a:t>
            </a:r>
          </a:p>
        </p:txBody>
      </p:sp>
      <p:sp>
        <p:nvSpPr>
          <p:cNvPr id="1229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229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1" name="20 Flecha derecha"/>
          <p:cNvSpPr/>
          <p:nvPr/>
        </p:nvSpPr>
        <p:spPr>
          <a:xfrm>
            <a:off x="2915816" y="476672"/>
            <a:ext cx="504056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051720" y="4365104"/>
            <a:ext cx="3168352" cy="2304256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solidFill>
                  <a:schemeClr val="tx1"/>
                </a:solidFill>
              </a:rPr>
              <a:t>Definite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</a:rPr>
              <a:t>references</a:t>
            </a:r>
            <a:r>
              <a:rPr lang="es-ES" sz="2000" dirty="0" smtClean="0">
                <a:solidFill>
                  <a:schemeClr val="tx1"/>
                </a:solidFill>
              </a:rPr>
              <a:t>: introduce a </a:t>
            </a:r>
            <a:r>
              <a:rPr lang="es-ES" sz="2000" dirty="0" err="1" smtClean="0">
                <a:solidFill>
                  <a:schemeClr val="tx1"/>
                </a:solidFill>
              </a:rPr>
              <a:t>uniqueness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feature</a:t>
            </a:r>
            <a:r>
              <a:rPr lang="es-ES" sz="2000" dirty="0" smtClean="0">
                <a:solidFill>
                  <a:schemeClr val="tx1"/>
                </a:solidFill>
              </a:rPr>
              <a:t> in </a:t>
            </a:r>
            <a:r>
              <a:rPr lang="es-ES" sz="2000" dirty="0" err="1" smtClean="0">
                <a:solidFill>
                  <a:schemeClr val="tx1"/>
                </a:solidFill>
              </a:rPr>
              <a:t>interpretation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process</a:t>
            </a:r>
            <a:r>
              <a:rPr lang="es-ES" sz="2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i="1" dirty="0" smtClean="0">
                <a:solidFill>
                  <a:schemeClr val="tx1"/>
                </a:solidFill>
              </a:rPr>
              <a:t>X </a:t>
            </a:r>
            <a:r>
              <a:rPr lang="es-ES" sz="2000" i="1" dirty="0" err="1" smtClean="0">
                <a:solidFill>
                  <a:schemeClr val="tx1"/>
                </a:solidFill>
              </a:rPr>
              <a:t>is</a:t>
            </a:r>
            <a:r>
              <a:rPr lang="es-ES" sz="2000" i="1" dirty="0" smtClean="0">
                <a:solidFill>
                  <a:schemeClr val="tx1"/>
                </a:solidFill>
              </a:rPr>
              <a:t> </a:t>
            </a:r>
            <a:r>
              <a:rPr lang="es-ES" sz="2000" i="1" dirty="0" err="1" smtClean="0">
                <a:solidFill>
                  <a:schemeClr val="tx1"/>
                </a:solidFill>
              </a:rPr>
              <a:t>uniquely</a:t>
            </a:r>
            <a:r>
              <a:rPr lang="es-ES" sz="2000" i="1" dirty="0" smtClean="0">
                <a:solidFill>
                  <a:schemeClr val="tx1"/>
                </a:solidFill>
              </a:rPr>
              <a:t> F</a:t>
            </a:r>
            <a:endParaRPr lang="es-ES" sz="2000" i="1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652120" y="4365104"/>
            <a:ext cx="3096344" cy="2304256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2000" b="1" dirty="0" err="1" smtClean="0">
                <a:solidFill>
                  <a:schemeClr val="tx1"/>
                </a:solidFill>
              </a:rPr>
              <a:t>Proper</a:t>
            </a:r>
            <a:r>
              <a:rPr lang="es-ES" sz="2000" b="1" dirty="0" smtClean="0">
                <a:solidFill>
                  <a:schemeClr val="tx1"/>
                </a:solidFill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</a:rPr>
              <a:t>nouns</a:t>
            </a:r>
            <a:r>
              <a:rPr lang="es-ES" sz="2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speaker </a:t>
            </a:r>
            <a:r>
              <a:rPr lang="es-ES" sz="2000" dirty="0" err="1" smtClean="0">
                <a:solidFill>
                  <a:schemeClr val="tx1"/>
                </a:solidFill>
              </a:rPr>
              <a:t>associates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that</a:t>
            </a:r>
            <a:r>
              <a:rPr lang="es-ES" sz="2000" dirty="0" smtClean="0">
                <a:solidFill>
                  <a:schemeClr val="tx1"/>
                </a:solidFill>
              </a:rPr>
              <a:t> concept </a:t>
            </a:r>
            <a:r>
              <a:rPr lang="es-ES" sz="2000" dirty="0" err="1" smtClean="0">
                <a:solidFill>
                  <a:schemeClr val="tx1"/>
                </a:solidFill>
              </a:rPr>
              <a:t>with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the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information</a:t>
            </a:r>
            <a:r>
              <a:rPr lang="es-ES" sz="2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i="1" dirty="0" smtClean="0">
                <a:solidFill>
                  <a:schemeClr val="tx1"/>
                </a:solidFill>
              </a:rPr>
              <a:t>X </a:t>
            </a:r>
            <a:r>
              <a:rPr lang="es-ES" sz="2000" i="1" dirty="0" err="1" smtClean="0">
                <a:solidFill>
                  <a:schemeClr val="tx1"/>
                </a:solidFill>
              </a:rPr>
              <a:t>is</a:t>
            </a:r>
            <a:r>
              <a:rPr lang="es-ES" sz="2000" i="1" dirty="0" smtClean="0">
                <a:solidFill>
                  <a:schemeClr val="tx1"/>
                </a:solidFill>
              </a:rPr>
              <a:t> </a:t>
            </a:r>
            <a:r>
              <a:rPr lang="es-ES" sz="2000" i="1" dirty="0" err="1" smtClean="0">
                <a:solidFill>
                  <a:schemeClr val="tx1"/>
                </a:solidFill>
              </a:rPr>
              <a:t>called</a:t>
            </a:r>
            <a:r>
              <a:rPr lang="es-ES" sz="2000" i="1" dirty="0" smtClean="0">
                <a:solidFill>
                  <a:schemeClr val="tx1"/>
                </a:solidFill>
              </a:rPr>
              <a:t> PN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 flipH="1">
            <a:off x="3923928" y="3861048"/>
            <a:ext cx="1080120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5292080" y="3861048"/>
            <a:ext cx="1296144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91680" y="0"/>
            <a:ext cx="7452320" cy="68580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Examples: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11. The red hat left in a hurry	</a:t>
            </a:r>
            <a:r>
              <a:rPr lang="en-US" sz="2400" i="1" dirty="0" smtClean="0"/>
              <a:t> X is a unique red hat</a:t>
            </a:r>
            <a:endParaRPr lang="en-US" sz="24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i="1" dirty="0" smtClean="0"/>
              <a:t> </a:t>
            </a:r>
            <a:r>
              <a:rPr lang="en-US" sz="2400" dirty="0" smtClean="0"/>
              <a:t>12. Big Nose is coming to the meeting.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400" i="1" dirty="0" smtClean="0"/>
          </a:p>
          <a:p>
            <a:pPr marL="0" indent="0" algn="r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i="1" dirty="0" smtClean="0"/>
              <a:t>     X is called Big Nose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i="1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i="1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i="1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i="1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i="1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i="1" dirty="0" smtClean="0"/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400" dirty="0" smtClean="0"/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dirty="0" smtClean="0"/>
              <a:t>Inferential pragmatic processes guided by hearer’s expectations of relevance.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4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400" dirty="0" smtClean="0"/>
              <a:t>With repeated use, a metonymy may become a </a:t>
            </a:r>
            <a:r>
              <a:rPr lang="en-US" sz="2400" i="1" dirty="0" smtClean="0"/>
              <a:t>pragmatic routine</a:t>
            </a:r>
            <a:r>
              <a:rPr lang="en-US" sz="2400" dirty="0" smtClean="0"/>
              <a:t> </a:t>
            </a:r>
            <a:r>
              <a:rPr lang="en-US" sz="2000" dirty="0" smtClean="0"/>
              <a:t>(PRODUCER FOR PRODUCT, BUILDING FOR INSTITUTION, </a:t>
            </a:r>
            <a:r>
              <a:rPr lang="en-US" sz="2400" dirty="0" smtClean="0"/>
              <a:t>etc.</a:t>
            </a:r>
            <a:r>
              <a:rPr lang="en-US" sz="2000" dirty="0" smtClean="0"/>
              <a:t>)</a:t>
            </a:r>
            <a:r>
              <a:rPr lang="en-US" sz="2400" dirty="0" smtClean="0"/>
              <a:t>.</a:t>
            </a:r>
            <a:endParaRPr lang="es-ES" altLang="es-ES" sz="2400" dirty="0" smtClean="0"/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2400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  <p:sp>
        <p:nvSpPr>
          <p:cNvPr id="1229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229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4" name="13 Elipse"/>
          <p:cNvSpPr/>
          <p:nvPr/>
        </p:nvSpPr>
        <p:spPr>
          <a:xfrm>
            <a:off x="1907704" y="2204864"/>
            <a:ext cx="3168352" cy="1872208"/>
          </a:xfrm>
          <a:prstGeom prst="ellipse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err="1" smtClean="0">
                <a:solidFill>
                  <a:schemeClr val="tx1"/>
                </a:solidFill>
              </a:rPr>
              <a:t>Underspecified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linguistic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meaning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5364088" y="2132856"/>
            <a:ext cx="3024336" cy="1944216"/>
          </a:xfrm>
          <a:prstGeom prst="ellipse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err="1" smtClean="0">
                <a:solidFill>
                  <a:schemeClr val="tx1"/>
                </a:solidFill>
              </a:rPr>
              <a:t>Speaker’s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intended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meaning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7" name="16 Flecha curvada hacia arriba"/>
          <p:cNvSpPr/>
          <p:nvPr/>
        </p:nvSpPr>
        <p:spPr>
          <a:xfrm>
            <a:off x="4355976" y="4005064"/>
            <a:ext cx="2160240" cy="720080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5796136" y="476672"/>
            <a:ext cx="504056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curvada hacia la derecha"/>
          <p:cNvSpPr/>
          <p:nvPr/>
        </p:nvSpPr>
        <p:spPr>
          <a:xfrm>
            <a:off x="6084168" y="1412776"/>
            <a:ext cx="288032" cy="504056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46038"/>
            <a:ext cx="7429500" cy="79067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s-ES" altLang="es-ES" sz="3600" b="1" dirty="0" smtClean="0">
                <a:solidFill>
                  <a:srgbClr val="C00000"/>
                </a:solidFill>
                <a:latin typeface="Times New Roman" pitchFamily="18" charset="0"/>
              </a:rPr>
              <a:t>Uses of </a:t>
            </a:r>
            <a:r>
              <a:rPr lang="es-ES" altLang="es-E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metonymy</a:t>
            </a:r>
            <a:r>
              <a:rPr lang="es-ES" altLang="es-ES" sz="3600" b="1" dirty="0" smtClean="0">
                <a:solidFill>
                  <a:srgbClr val="C00000"/>
                </a:solidFill>
                <a:latin typeface="Times New Roman" pitchFamily="18" charset="0"/>
              </a:rPr>
              <a:t> in </a:t>
            </a:r>
            <a:r>
              <a:rPr lang="es-ES" altLang="es-ES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communication</a:t>
            </a:r>
            <a:endParaRPr lang="en-US" altLang="es-ES" sz="36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91680" y="908721"/>
            <a:ext cx="7272933" cy="5734968"/>
          </a:xfrm>
        </p:spPr>
        <p:txBody>
          <a:bodyPr/>
          <a:lstStyle/>
          <a:p>
            <a:pPr marL="514350" indent="-514350" algn="just" eaLnBrk="1" hangingPunct="1">
              <a:spcBef>
                <a:spcPts val="1800"/>
              </a:spcBef>
              <a:buFontTx/>
              <a:buAutoNum type="arabicParenBoth"/>
              <a:defRPr/>
            </a:pPr>
            <a:r>
              <a:rPr lang="es-ES_tradnl" altLang="es-ES" sz="2400" u="sng" dirty="0" err="1" smtClean="0">
                <a:solidFill>
                  <a:srgbClr val="C00000"/>
                </a:solidFill>
              </a:rPr>
              <a:t>Naming</a:t>
            </a:r>
            <a:r>
              <a:rPr lang="es-ES_tradnl" altLang="es-ES" sz="2400" dirty="0" smtClean="0"/>
              <a:t>: </a:t>
            </a:r>
            <a:r>
              <a:rPr lang="es-ES_tradnl" altLang="es-ES" sz="2400" dirty="0" err="1" smtClean="0"/>
              <a:t>To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fill</a:t>
            </a:r>
            <a:r>
              <a:rPr lang="es-ES_tradnl" altLang="es-ES" sz="2400" dirty="0" smtClean="0"/>
              <a:t> a slot in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vocabulary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when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speaker </a:t>
            </a:r>
            <a:r>
              <a:rPr lang="es-ES_tradnl" altLang="es-ES" sz="2400" dirty="0" err="1" smtClean="0"/>
              <a:t>does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not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know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name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or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does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not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want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to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reveal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real </a:t>
            </a:r>
            <a:r>
              <a:rPr lang="es-ES_tradnl" altLang="es-ES" sz="2400" dirty="0" err="1" smtClean="0"/>
              <a:t>identity</a:t>
            </a:r>
            <a:r>
              <a:rPr lang="es-ES_tradnl" altLang="es-ES" sz="2400" dirty="0" smtClean="0"/>
              <a:t>, as a </a:t>
            </a:r>
            <a:r>
              <a:rPr lang="es-ES_tradnl" altLang="es-ES" sz="2400" dirty="0" err="1" smtClean="0"/>
              <a:t>nickname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or</a:t>
            </a:r>
            <a:r>
              <a:rPr lang="es-ES_tradnl" altLang="es-ES" sz="2400" dirty="0" smtClean="0"/>
              <a:t> </a:t>
            </a:r>
            <a:r>
              <a:rPr lang="es-ES_tradnl" altLang="es-ES" sz="2400" i="1" dirty="0" smtClean="0"/>
              <a:t>ad hoc </a:t>
            </a:r>
            <a:r>
              <a:rPr lang="es-ES_tradnl" altLang="es-ES" sz="2400" dirty="0" err="1" smtClean="0"/>
              <a:t>name</a:t>
            </a:r>
            <a:r>
              <a:rPr lang="es-ES_tradnl" altLang="es-ES" sz="2400" dirty="0" smtClean="0"/>
              <a:t>:</a:t>
            </a:r>
          </a:p>
          <a:p>
            <a:pPr marL="514350" indent="-514350" algn="just" eaLnBrk="1" hangingPunct="1">
              <a:spcBef>
                <a:spcPts val="1800"/>
              </a:spcBef>
              <a:buFontTx/>
              <a:buAutoNum type="arabicParenBoth"/>
              <a:defRPr/>
            </a:pPr>
            <a:endParaRPr lang="es-ES_tradnl" altLang="es-ES" sz="2400" dirty="0" smtClean="0"/>
          </a:p>
          <a:p>
            <a:pPr algn="just"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smtClean="0"/>
              <a:t>      13. </a:t>
            </a:r>
            <a:r>
              <a:rPr lang="es-ES_tradnl" altLang="es-ES" sz="2400" dirty="0" err="1" smtClean="0"/>
              <a:t>Deep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Throat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was</a:t>
            </a:r>
            <a:r>
              <a:rPr lang="es-ES_tradnl" altLang="es-ES" sz="2400" dirty="0" smtClean="0"/>
              <a:t> in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CIA.</a:t>
            </a:r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/>
              <a:t>      14. Green </a:t>
            </a:r>
            <a:r>
              <a:rPr lang="es-ES_tradnl" altLang="es-ES" sz="2400" dirty="0" err="1" smtClean="0"/>
              <a:t>Jacket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having</a:t>
            </a:r>
            <a:r>
              <a:rPr lang="es-ES_tradnl" altLang="es-ES" sz="2400" dirty="0" smtClean="0"/>
              <a:t> a </a:t>
            </a:r>
            <a:r>
              <a:rPr lang="es-ES_tradnl" altLang="es-ES" sz="2400" dirty="0" err="1" smtClean="0"/>
              <a:t>good</a:t>
            </a:r>
            <a:r>
              <a:rPr lang="es-ES_tradnl" altLang="es-ES" sz="2400" dirty="0" smtClean="0"/>
              <a:t> time.</a:t>
            </a:r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endParaRPr lang="es-ES_tradnl" altLang="es-ES" sz="2400" dirty="0" smtClean="0"/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endParaRPr lang="es-ES_tradnl" altLang="es-ES" sz="2400" dirty="0" smtClean="0"/>
          </a:p>
          <a:p>
            <a:pPr marL="0" indent="0" algn="just" eaLnBrk="1" hangingPunct="1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err="1" smtClean="0"/>
              <a:t>Metonymies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recurrently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used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among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groups</a:t>
            </a:r>
            <a:r>
              <a:rPr lang="es-ES_tradnl" altLang="es-ES" sz="2400" dirty="0" smtClean="0"/>
              <a:t> of </a:t>
            </a:r>
            <a:r>
              <a:rPr lang="es-ES_tradnl" altLang="es-ES" sz="2400" dirty="0" err="1" smtClean="0"/>
              <a:t>language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users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may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work</a:t>
            </a:r>
            <a:r>
              <a:rPr lang="es-ES_tradnl" altLang="es-ES" sz="2400" dirty="0" smtClean="0"/>
              <a:t> as </a:t>
            </a:r>
            <a:r>
              <a:rPr lang="es-ES_tradnl" altLang="es-ES" sz="2400" dirty="0" err="1" smtClean="0"/>
              <a:t>mutually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manifest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assumptions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for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quick</a:t>
            </a:r>
            <a:r>
              <a:rPr lang="es-ES_tradnl" altLang="es-ES" sz="2400" dirty="0" smtClean="0"/>
              <a:t> and </a:t>
            </a:r>
            <a:r>
              <a:rPr lang="es-ES_tradnl" altLang="es-ES" sz="2400" dirty="0" err="1" smtClean="0"/>
              <a:t>easy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referent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identification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purposes</a:t>
            </a:r>
            <a:r>
              <a:rPr lang="es-ES_tradnl" altLang="es-ES" sz="2400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1741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741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363080" y="3091272"/>
            <a:ext cx="6525344" cy="1008112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s-ES" altLang="es-ES" sz="3600" dirty="0" smtClean="0">
                <a:solidFill>
                  <a:srgbClr val="C00000"/>
                </a:solidFill>
              </a:rPr>
              <a:t>Uses of </a:t>
            </a:r>
            <a:r>
              <a:rPr lang="es-ES" altLang="es-ES" sz="3600" dirty="0" err="1" smtClean="0">
                <a:solidFill>
                  <a:srgbClr val="C00000"/>
                </a:solidFill>
              </a:rPr>
              <a:t>metonymy</a:t>
            </a:r>
            <a:r>
              <a:rPr lang="es-ES" altLang="es-ES" sz="3600" dirty="0" smtClean="0">
                <a:solidFill>
                  <a:srgbClr val="C00000"/>
                </a:solidFill>
              </a:rPr>
              <a:t> in </a:t>
            </a:r>
            <a:r>
              <a:rPr lang="es-ES" altLang="es-ES" sz="3600" dirty="0" err="1" smtClean="0">
                <a:solidFill>
                  <a:srgbClr val="C00000"/>
                </a:solidFill>
              </a:rPr>
              <a:t>communication</a:t>
            </a:r>
            <a:endParaRPr lang="en-US" altLang="es-ES" sz="3600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91680" y="188640"/>
            <a:ext cx="7452320" cy="6669360"/>
          </a:xfrm>
        </p:spPr>
        <p:txBody>
          <a:bodyPr/>
          <a:lstStyle/>
          <a:p>
            <a:pPr marL="355600" indent="-355600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s-ES_tradnl" altLang="es-ES" sz="2400" dirty="0" smtClean="0">
                <a:solidFill>
                  <a:srgbClr val="C00000"/>
                </a:solidFill>
              </a:rPr>
              <a:t>(2)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Referential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shorthands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/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pragmatic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routines</a:t>
            </a:r>
            <a:r>
              <a:rPr lang="es-ES_tradnl" altLang="es-ES" sz="2400" dirty="0" smtClean="0"/>
              <a:t>: </a:t>
            </a:r>
            <a:r>
              <a:rPr lang="es-ES_tradnl" altLang="es-ES" sz="2400" dirty="0" err="1" smtClean="0"/>
              <a:t>Abbreviated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way</a:t>
            </a:r>
            <a:r>
              <a:rPr lang="es-ES_tradnl" altLang="es-ES" sz="2400" dirty="0" smtClean="0"/>
              <a:t> of </a:t>
            </a:r>
            <a:r>
              <a:rPr lang="es-ES_tradnl" altLang="es-ES" sz="2400" dirty="0" err="1" smtClean="0"/>
              <a:t>referring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to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individuals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or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objects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when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literal </a:t>
            </a:r>
            <a:r>
              <a:rPr lang="es-ES_tradnl" altLang="es-ES" sz="2400" dirty="0" err="1" smtClean="0"/>
              <a:t>description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longer</a:t>
            </a:r>
            <a:r>
              <a:rPr lang="es-ES_tradnl" altLang="es-ES" sz="2400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s-ES_tradnl" altLang="es-ES" sz="2400" dirty="0" smtClean="0"/>
          </a:p>
          <a:p>
            <a:pPr marL="806450" indent="-179388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s-ES_tradnl" altLang="es-ES" sz="2400" dirty="0" smtClean="0"/>
              <a:t>15. </a:t>
            </a:r>
            <a:r>
              <a:rPr lang="es-ES_tradnl" altLang="es-ES" sz="2400" dirty="0" err="1" smtClean="0"/>
              <a:t>I’d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like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an</a:t>
            </a:r>
            <a:r>
              <a:rPr lang="es-ES_tradnl" altLang="es-ES" sz="2400" dirty="0" smtClean="0"/>
              <a:t> </a:t>
            </a:r>
            <a:r>
              <a:rPr lang="es-ES_tradnl" altLang="es-ES" sz="2400" i="1" dirty="0" err="1" smtClean="0"/>
              <a:t>espresso</a:t>
            </a:r>
            <a:r>
              <a:rPr lang="es-ES_tradnl" altLang="es-ES" sz="2400" dirty="0" smtClean="0"/>
              <a:t> (</a:t>
            </a:r>
            <a:r>
              <a:rPr lang="es-ES_tradnl" altLang="es-ES" sz="2400" dirty="0" err="1" smtClean="0"/>
              <a:t>coffee</a:t>
            </a:r>
            <a:r>
              <a:rPr lang="es-ES_tradnl" altLang="es-ES" sz="2400" dirty="0" smtClean="0"/>
              <a:t>) </a:t>
            </a:r>
            <a:r>
              <a:rPr lang="es-ES_tradnl" altLang="es-ES" sz="2400" dirty="0" err="1" smtClean="0"/>
              <a:t>or</a:t>
            </a:r>
            <a:r>
              <a:rPr lang="es-ES_tradnl" altLang="es-ES" sz="2400" dirty="0" smtClean="0"/>
              <a:t> a </a:t>
            </a:r>
            <a:r>
              <a:rPr lang="es-ES_tradnl" altLang="es-ES" sz="2400" i="1" dirty="0" err="1" smtClean="0"/>
              <a:t>chai</a:t>
            </a:r>
            <a:r>
              <a:rPr lang="es-ES_tradnl" altLang="es-ES" sz="2400" i="1" dirty="0" smtClean="0"/>
              <a:t> </a:t>
            </a:r>
            <a:r>
              <a:rPr lang="es-ES_tradnl" altLang="es-ES" sz="2400" dirty="0" smtClean="0"/>
              <a:t>(tea).</a:t>
            </a:r>
          </a:p>
          <a:p>
            <a:pPr marL="806450" indent="-179388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s-ES_tradnl" altLang="es-ES" sz="2400" dirty="0" smtClean="0"/>
              <a:t>16. I drive a BMW (car).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s-ES_tradnl" altLang="es-ES" sz="24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s-ES_tradnl" altLang="es-ES" sz="2400" dirty="0" err="1" smtClean="0"/>
              <a:t>Most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efficient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way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to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economise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processing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effort</a:t>
            </a:r>
            <a:r>
              <a:rPr lang="es-ES_tradnl" altLang="es-ES" sz="2400" dirty="0" smtClean="0"/>
              <a:t> in </a:t>
            </a:r>
            <a:r>
              <a:rPr lang="es-ES_tradnl" altLang="es-ES" sz="2400" dirty="0" err="1" smtClean="0"/>
              <a:t>identifying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referent</a:t>
            </a:r>
            <a:r>
              <a:rPr lang="es-ES_tradnl" altLang="es-ES" sz="2400" dirty="0" smtClean="0"/>
              <a:t>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es-ES_tradnl" altLang="es-ES" sz="2400" dirty="0" smtClean="0"/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solidFill>
                  <a:srgbClr val="C00000"/>
                </a:solidFill>
              </a:rPr>
              <a:t>(3)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Humorous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or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poetic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effects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expressing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speaker’s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attitude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towards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the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C00000"/>
                </a:solidFill>
              </a:rPr>
              <a:t>referent</a:t>
            </a:r>
            <a:r>
              <a:rPr lang="es-ES_tradnl" altLang="es-ES" sz="2400" dirty="0" smtClean="0">
                <a:solidFill>
                  <a:srgbClr val="C00000"/>
                </a:solidFill>
              </a:rPr>
              <a:t>.</a:t>
            </a:r>
          </a:p>
          <a:p>
            <a:pPr marL="627063" indent="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>
                <a:solidFill>
                  <a:srgbClr val="C00000"/>
                </a:solidFill>
              </a:rPr>
              <a:t>   </a:t>
            </a:r>
          </a:p>
          <a:p>
            <a:pPr marL="627063" indent="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/>
              <a:t>17. Peter </a:t>
            </a:r>
            <a:r>
              <a:rPr lang="es-ES_tradnl" altLang="es-ES" sz="2400" dirty="0" err="1" smtClean="0"/>
              <a:t>finally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married</a:t>
            </a:r>
            <a:r>
              <a:rPr lang="es-ES_tradnl" altLang="es-ES" sz="2400" dirty="0" smtClean="0"/>
              <a:t> </a:t>
            </a:r>
            <a:r>
              <a:rPr lang="es-ES_tradnl" altLang="es-ES" sz="2400" i="1" dirty="0" err="1" smtClean="0"/>
              <a:t>money</a:t>
            </a:r>
            <a:r>
              <a:rPr lang="es-ES_tradnl" altLang="es-ES" sz="2400" i="1" dirty="0" smtClean="0"/>
              <a:t>.</a:t>
            </a:r>
          </a:p>
          <a:p>
            <a:pPr marL="627063" indent="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/>
              <a:t>18.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pen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mightier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than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sword</a:t>
            </a:r>
            <a:r>
              <a:rPr lang="es-ES_tradnl" altLang="es-ES" sz="2400" dirty="0" smtClean="0"/>
              <a:t>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es-ES_tradnl" altLang="es-ES" sz="2400" i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s-ES_tradnl" altLang="es-ES" sz="2400" dirty="0" smtClean="0"/>
              <a:t>Extra </a:t>
            </a:r>
            <a:r>
              <a:rPr lang="es-ES_tradnl" altLang="es-ES" sz="2400" dirty="0" err="1" smtClean="0"/>
              <a:t>processing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effort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is</a:t>
            </a:r>
            <a:r>
              <a:rPr lang="es-ES_tradnl" altLang="es-ES" sz="2400" dirty="0" smtClean="0"/>
              <a:t> offset </a:t>
            </a:r>
            <a:r>
              <a:rPr lang="es-ES_tradnl" altLang="es-ES" sz="2400" dirty="0" err="1" smtClean="0"/>
              <a:t>by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an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increase</a:t>
            </a:r>
            <a:r>
              <a:rPr lang="es-ES_tradnl" altLang="es-ES" sz="2400" dirty="0" smtClean="0"/>
              <a:t> in contextual </a:t>
            </a:r>
            <a:r>
              <a:rPr lang="es-ES_tradnl" altLang="es-ES" sz="2400" dirty="0" err="1" smtClean="0"/>
              <a:t>effects</a:t>
            </a:r>
            <a:r>
              <a:rPr lang="es-ES_tradnl" altLang="es-ES" sz="2400" dirty="0" smtClean="0"/>
              <a:t>.</a:t>
            </a:r>
            <a:endParaRPr lang="es-ES_tradnl" altLang="es-ES" sz="2400" dirty="0" smtClean="0">
              <a:solidFill>
                <a:srgbClr val="C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18437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8438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46039"/>
            <a:ext cx="7715250" cy="50264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sz="3600" b="1" dirty="0" err="1" smtClean="0">
                <a:solidFill>
                  <a:srgbClr val="C00000"/>
                </a:solidFill>
              </a:rPr>
              <a:t>References</a:t>
            </a:r>
            <a:endParaRPr lang="es-ES" altLang="es-ES" sz="3600" b="1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47664" y="620688"/>
            <a:ext cx="7453461" cy="6237312"/>
          </a:xfrm>
        </p:spPr>
        <p:txBody>
          <a:bodyPr/>
          <a:lstStyle/>
          <a:p>
            <a:pPr marL="179388" indent="-179388" algn="just">
              <a:buNone/>
            </a:pPr>
            <a:r>
              <a:rPr lang="es-ES_tradnl" sz="2000" dirty="0" err="1" smtClean="0"/>
              <a:t>Benczes</a:t>
            </a:r>
            <a:r>
              <a:rPr lang="es-ES_tradnl" sz="2000" dirty="0" smtClean="0"/>
              <a:t>, R., Barcelona, A. &amp; Ruiz de Mendoza, F. J. (2011). </a:t>
            </a:r>
            <a:r>
              <a:rPr lang="es-ES_tradnl" sz="2000" i="1" dirty="0" err="1" smtClean="0"/>
              <a:t>Defining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Metonymy</a:t>
            </a:r>
            <a:r>
              <a:rPr lang="es-ES_tradnl" sz="2000" i="1" dirty="0" smtClean="0"/>
              <a:t> in </a:t>
            </a:r>
            <a:r>
              <a:rPr lang="es-ES_tradnl" sz="2000" i="1" dirty="0" err="1" smtClean="0"/>
              <a:t>Cognitive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Linguistics</a:t>
            </a:r>
            <a:r>
              <a:rPr lang="es-ES_tradnl" sz="2000" i="1" dirty="0" smtClean="0"/>
              <a:t>: </a:t>
            </a:r>
            <a:r>
              <a:rPr lang="es-ES_tradnl" sz="2000" i="1" dirty="0" err="1" smtClean="0"/>
              <a:t>Towards</a:t>
            </a:r>
            <a:r>
              <a:rPr lang="es-ES_tradnl" sz="2000" i="1" dirty="0" smtClean="0"/>
              <a:t> a </a:t>
            </a:r>
            <a:r>
              <a:rPr lang="es-ES_tradnl" sz="2000" i="1" dirty="0" err="1" smtClean="0"/>
              <a:t>Consensus</a:t>
            </a:r>
            <a:r>
              <a:rPr lang="es-ES_tradnl" sz="2000" i="1" dirty="0" smtClean="0"/>
              <a:t> View. </a:t>
            </a:r>
            <a:r>
              <a:rPr lang="en-US" sz="2000" dirty="0" smtClean="0"/>
              <a:t>Amsterdam and Philadelphia: John </a:t>
            </a:r>
            <a:r>
              <a:rPr lang="en-US" sz="2000" dirty="0" err="1" smtClean="0"/>
              <a:t>Benjamins</a:t>
            </a:r>
            <a:r>
              <a:rPr lang="en-US" sz="2000" dirty="0" smtClean="0"/>
              <a:t>.</a:t>
            </a:r>
          </a:p>
          <a:p>
            <a:pPr marL="179388" indent="-179388" algn="just">
              <a:buNone/>
            </a:pPr>
            <a:r>
              <a:rPr lang="en-US" sz="2000" dirty="0" smtClean="0"/>
              <a:t>Bosch, P. et al. (2011). Definite reference: Salience is only a poor substitute for uniqueness. </a:t>
            </a:r>
            <a:r>
              <a:rPr lang="en-US" sz="2000" i="1" dirty="0" smtClean="0"/>
              <a:t>PRE-</a:t>
            </a:r>
            <a:r>
              <a:rPr lang="en-US" sz="2000" i="1" dirty="0" err="1" smtClean="0"/>
              <a:t>CogSci</a:t>
            </a:r>
            <a:r>
              <a:rPr lang="en-US" sz="2000" i="1" dirty="0" smtClean="0"/>
              <a:t> 2011. Workshop on Production of referring expressions. 20 July, 2011. Boston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 marL="179388" indent="-179388" algn="just">
              <a:buNone/>
            </a:pPr>
            <a:r>
              <a:rPr lang="en-US" sz="2000" dirty="0" err="1" smtClean="0"/>
              <a:t>Carston</a:t>
            </a:r>
            <a:r>
              <a:rPr lang="en-US" sz="2000" dirty="0" smtClean="0"/>
              <a:t> R. (2002). </a:t>
            </a:r>
            <a:r>
              <a:rPr lang="en-US" sz="2000" i="1" dirty="0" smtClean="0"/>
              <a:t>Thoughts and utterances: The Pragmatics of Explicit Communication. Oxford: Blackwell.</a:t>
            </a:r>
          </a:p>
          <a:p>
            <a:pPr marL="179388" indent="-179388" algn="just">
              <a:buNone/>
            </a:pPr>
            <a:r>
              <a:rPr lang="en-US" sz="2000" dirty="0" err="1" smtClean="0"/>
              <a:t>Carston</a:t>
            </a:r>
            <a:r>
              <a:rPr lang="en-US" sz="2000" dirty="0" smtClean="0"/>
              <a:t>, R. (2012). Word meaning and concept expressed. </a:t>
            </a:r>
            <a:r>
              <a:rPr lang="en-US" sz="2000" i="1" dirty="0" smtClean="0"/>
              <a:t>Linguist. Rev</a:t>
            </a:r>
            <a:r>
              <a:rPr lang="en-US" sz="2000" dirty="0" smtClean="0"/>
              <a:t>. 29 (4): 607--623. </a:t>
            </a:r>
          </a:p>
          <a:p>
            <a:pPr marL="179388" indent="-179388" algn="just">
              <a:buNone/>
            </a:pPr>
            <a:r>
              <a:rPr lang="en-US" sz="2000" dirty="0" err="1" smtClean="0"/>
              <a:t>Carston</a:t>
            </a:r>
            <a:r>
              <a:rPr lang="en-US" sz="2000" dirty="0" smtClean="0"/>
              <a:t>, R. (2013). Word meaning, what is said and </a:t>
            </a:r>
            <a:r>
              <a:rPr lang="en-US" sz="2000" dirty="0" err="1" smtClean="0"/>
              <a:t>explicature</a:t>
            </a:r>
            <a:r>
              <a:rPr lang="en-US" sz="2000" dirty="0" smtClean="0"/>
              <a:t>. In: </a:t>
            </a:r>
            <a:r>
              <a:rPr lang="en-US" sz="2000" i="1" dirty="0" smtClean="0"/>
              <a:t>What Is Said and What Is Not</a:t>
            </a:r>
            <a:r>
              <a:rPr lang="en-US" sz="2000" dirty="0" smtClean="0"/>
              <a:t>. Stanford: CSLI Publications:175--204. </a:t>
            </a:r>
          </a:p>
          <a:p>
            <a:pPr marL="268288" indent="-268288" algn="just">
              <a:buNone/>
            </a:pPr>
            <a:r>
              <a:rPr lang="en-US" sz="2000" dirty="0" err="1" smtClean="0"/>
              <a:t>Falkum</a:t>
            </a:r>
            <a:r>
              <a:rPr lang="en-US" sz="2000" dirty="0" smtClean="0"/>
              <a:t>, I. L. (2015). </a:t>
            </a:r>
            <a:r>
              <a:rPr lang="en-US" sz="2000" i="1" dirty="0" smtClean="0"/>
              <a:t>The how and why </a:t>
            </a:r>
            <a:r>
              <a:rPr lang="en-US" sz="2000" dirty="0" smtClean="0"/>
              <a:t>of </a:t>
            </a:r>
            <a:r>
              <a:rPr lang="en-US" sz="2000" dirty="0" err="1" smtClean="0"/>
              <a:t>polysemy</a:t>
            </a:r>
            <a:r>
              <a:rPr lang="en-US" sz="2000" i="1" dirty="0" smtClean="0"/>
              <a:t>. Lingua </a:t>
            </a:r>
            <a:r>
              <a:rPr lang="en-US" sz="2000" dirty="0" smtClean="0"/>
              <a:t>157: 83-99.</a:t>
            </a:r>
            <a:endParaRPr lang="en-US" sz="2000" i="1" dirty="0" smtClean="0"/>
          </a:p>
          <a:p>
            <a:pPr marL="268288" indent="-268288" algn="just">
              <a:buNone/>
            </a:pPr>
            <a:r>
              <a:rPr lang="en-US" sz="2000" dirty="0" smtClean="0"/>
              <a:t>Gibbs R. Jr. (1994). </a:t>
            </a:r>
            <a:r>
              <a:rPr lang="en-US" sz="2000" i="1" dirty="0" smtClean="0"/>
              <a:t>The Poetics of Mind. Cambridge: Cambridge University Press.</a:t>
            </a:r>
          </a:p>
          <a:p>
            <a:pPr marL="179388" indent="-179388" algn="just">
              <a:buNone/>
            </a:pPr>
            <a:endParaRPr lang="en-US" sz="2000" dirty="0" smtClean="0"/>
          </a:p>
          <a:p>
            <a:pPr marL="179388" indent="-179388" algn="just">
              <a:buNone/>
            </a:pPr>
            <a:endParaRPr lang="en-US" sz="2000" dirty="0" smtClean="0"/>
          </a:p>
          <a:p>
            <a:pPr marL="179388" indent="-179388">
              <a:buNone/>
            </a:pPr>
            <a:endParaRPr lang="es-ES_tradnl" sz="2000" i="1" dirty="0" smtClean="0"/>
          </a:p>
          <a:p>
            <a:pPr marL="179388" indent="-179388">
              <a:buNone/>
            </a:pPr>
            <a:endParaRPr lang="en-US" sz="2200" i="1" dirty="0" smtClean="0"/>
          </a:p>
        </p:txBody>
      </p:sp>
      <p:sp>
        <p:nvSpPr>
          <p:cNvPr id="20485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0486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46039"/>
            <a:ext cx="7715250" cy="66831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sz="3600" b="1" dirty="0" err="1" smtClean="0">
                <a:solidFill>
                  <a:srgbClr val="C00000"/>
                </a:solidFill>
              </a:rPr>
              <a:t>References</a:t>
            </a:r>
            <a:endParaRPr lang="es-ES" altLang="es-ES" sz="3600" b="1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00166" y="642918"/>
            <a:ext cx="7500959" cy="6215082"/>
          </a:xfrm>
        </p:spPr>
        <p:txBody>
          <a:bodyPr/>
          <a:lstStyle/>
          <a:p>
            <a:pPr marL="179388" indent="-179388" algn="just">
              <a:buNone/>
            </a:pPr>
            <a:r>
              <a:rPr lang="en-US" sz="2000" dirty="0" smtClean="0"/>
              <a:t>Gibbs R. Jr. (1999). Speaking and thinking with metonymy. In K-U Panther &amp; G. </a:t>
            </a:r>
            <a:r>
              <a:rPr lang="en-US" sz="2000" dirty="0" err="1" smtClean="0"/>
              <a:t>Radden</a:t>
            </a:r>
            <a:r>
              <a:rPr lang="en-US" sz="2000" dirty="0" smtClean="0"/>
              <a:t>, </a:t>
            </a:r>
            <a:r>
              <a:rPr lang="en-US" sz="2000" i="1" dirty="0" smtClean="0"/>
              <a:t>Metonymy in language and thought (pp. 61-76). </a:t>
            </a:r>
            <a:r>
              <a:rPr lang="en-US" sz="2000" dirty="0" smtClean="0"/>
              <a:t>Amsterdam, The Netherlands: John </a:t>
            </a:r>
            <a:r>
              <a:rPr lang="en-US" sz="2000" dirty="0" err="1" smtClean="0"/>
              <a:t>Benjamins</a:t>
            </a:r>
            <a:r>
              <a:rPr lang="en-US" sz="2000" dirty="0" smtClean="0"/>
              <a:t> Publishing Company.</a:t>
            </a:r>
          </a:p>
          <a:p>
            <a:pPr marL="179388" indent="-179388" algn="just">
              <a:buNone/>
            </a:pPr>
            <a:r>
              <a:rPr lang="es-ES_tradnl" sz="2000" dirty="0" err="1" smtClean="0"/>
              <a:t>Kaplan</a:t>
            </a:r>
            <a:r>
              <a:rPr lang="es-ES_tradnl" sz="2000" dirty="0" smtClean="0"/>
              <a:t> D. (1989). </a:t>
            </a:r>
            <a:r>
              <a:rPr lang="es-ES_tradnl" sz="2000" dirty="0" err="1" smtClean="0"/>
              <a:t>Demonstratives</a:t>
            </a:r>
            <a:r>
              <a:rPr lang="es-ES_tradnl" sz="2000" dirty="0" smtClean="0"/>
              <a:t>. In J. </a:t>
            </a:r>
            <a:r>
              <a:rPr lang="es-ES_tradnl" sz="2000" dirty="0" err="1" smtClean="0"/>
              <a:t>Almog</a:t>
            </a:r>
            <a:r>
              <a:rPr lang="es-ES_tradnl" sz="2000" dirty="0" smtClean="0"/>
              <a:t>, J. Perry, H. </a:t>
            </a:r>
            <a:r>
              <a:rPr lang="es-ES_tradnl" sz="2000" dirty="0" err="1" smtClean="0"/>
              <a:t>Wettstein</a:t>
            </a:r>
            <a:r>
              <a:rPr lang="es-ES_tradnl" sz="2000" dirty="0" smtClean="0"/>
              <a:t> (Eds.), </a:t>
            </a:r>
            <a:r>
              <a:rPr lang="es-ES_tradnl" sz="2000" i="1" dirty="0" err="1" smtClean="0"/>
              <a:t>Themes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from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Kaplan</a:t>
            </a:r>
            <a:r>
              <a:rPr lang="es-ES_tradnl" sz="2000" i="1" dirty="0" smtClean="0"/>
              <a:t>. Oxford: Oxford </a:t>
            </a:r>
            <a:r>
              <a:rPr lang="es-ES_tradnl" sz="2000" i="1" dirty="0" err="1" smtClean="0"/>
              <a:t>University</a:t>
            </a:r>
            <a:r>
              <a:rPr lang="es-ES_tradnl" sz="2000" i="1" dirty="0" smtClean="0"/>
              <a:t> </a:t>
            </a:r>
            <a:r>
              <a:rPr lang="es-ES_tradnl" sz="2000" i="1" dirty="0" err="1" smtClean="0"/>
              <a:t>Press</a:t>
            </a:r>
            <a:r>
              <a:rPr lang="es-ES_tradnl" sz="2000" i="1" dirty="0" smtClean="0"/>
              <a:t>.</a:t>
            </a:r>
          </a:p>
          <a:p>
            <a:pPr marL="179388" indent="-179388" algn="just">
              <a:buNone/>
            </a:pPr>
            <a:r>
              <a:rPr lang="en-US" sz="2000" dirty="0" err="1" smtClean="0"/>
              <a:t>Nunberg</a:t>
            </a:r>
            <a:r>
              <a:rPr lang="en-US" sz="2000" dirty="0" smtClean="0"/>
              <a:t> G. (1995). Transfers of meaning. </a:t>
            </a:r>
            <a:r>
              <a:rPr lang="en-US" sz="2000" i="1" dirty="0" smtClean="0"/>
              <a:t>Journal of Semantics, 12, 109-132.</a:t>
            </a:r>
          </a:p>
          <a:p>
            <a:pPr marL="179388" indent="-179388" algn="just">
              <a:buNone/>
            </a:pPr>
            <a:r>
              <a:rPr lang="en-US" sz="2000" dirty="0" err="1" smtClean="0"/>
              <a:t>Nunberg</a:t>
            </a:r>
            <a:r>
              <a:rPr lang="en-US" sz="2000" dirty="0" smtClean="0"/>
              <a:t> G. (2004). The pragmatics of deferred interpretation. In L. Horn, &amp; G. Ward (Eds.), </a:t>
            </a:r>
            <a:r>
              <a:rPr lang="en-US" sz="2000" i="1" dirty="0" smtClean="0"/>
              <a:t>The handbook of pragmatics (pp. 344-365). Oxford: </a:t>
            </a:r>
            <a:r>
              <a:rPr lang="es-ES_tradnl" sz="2000" dirty="0" err="1" smtClean="0"/>
              <a:t>Blackwell</a:t>
            </a:r>
            <a:r>
              <a:rPr lang="es-ES_tradnl" sz="2000" dirty="0" smtClean="0"/>
              <a:t>.</a:t>
            </a:r>
          </a:p>
          <a:p>
            <a:pPr marL="179388" indent="-179388" algn="just">
              <a:buNone/>
            </a:pPr>
            <a:r>
              <a:rPr lang="es-ES_tradnl" sz="2000" dirty="0" err="1" smtClean="0"/>
              <a:t>Papafragou</a:t>
            </a:r>
            <a:r>
              <a:rPr lang="es-ES_tradnl" sz="2000" dirty="0" smtClean="0"/>
              <a:t> A. (1996). </a:t>
            </a:r>
            <a:r>
              <a:rPr lang="es-ES_tradnl" sz="2000" dirty="0" err="1" smtClean="0"/>
              <a:t>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metonymy</a:t>
            </a:r>
            <a:r>
              <a:rPr lang="es-ES_tradnl" sz="2000" dirty="0" smtClean="0"/>
              <a:t>. </a:t>
            </a:r>
            <a:r>
              <a:rPr lang="es-ES_tradnl" sz="2000" i="1" dirty="0" err="1" smtClean="0"/>
              <a:t>Lingua</a:t>
            </a:r>
            <a:r>
              <a:rPr lang="es-ES_tradnl" sz="2000" i="1" dirty="0" smtClean="0"/>
              <a:t> 99, 169-195.</a:t>
            </a:r>
          </a:p>
          <a:p>
            <a:pPr marL="179388" indent="-179388" algn="just">
              <a:buNone/>
            </a:pPr>
            <a:r>
              <a:rPr lang="en-US" sz="2000" dirty="0" smtClean="0"/>
              <a:t>Panther K-U., &amp; Thornburg L. (1999). The potentiality for actuality metonymy in English and Hungarian. In K-U. Panther, &amp; G. </a:t>
            </a:r>
            <a:r>
              <a:rPr lang="en-US" sz="2000" dirty="0" err="1" smtClean="0"/>
              <a:t>Radden</a:t>
            </a:r>
            <a:r>
              <a:rPr lang="en-US" sz="2000" dirty="0" smtClean="0"/>
              <a:t> (Eds.), </a:t>
            </a:r>
            <a:r>
              <a:rPr lang="en-US" sz="2000" i="1" dirty="0" smtClean="0"/>
              <a:t>Metonymy in language and thought (pp.333-360). Amsterdam: John </a:t>
            </a:r>
            <a:r>
              <a:rPr lang="en-US" sz="2000" i="1" dirty="0" err="1" smtClean="0"/>
              <a:t>Benjamins</a:t>
            </a:r>
            <a:r>
              <a:rPr lang="en-US" sz="2000" i="1" dirty="0" smtClean="0"/>
              <a:t>.</a:t>
            </a:r>
          </a:p>
          <a:p>
            <a:pPr marL="179388" indent="-179388" algn="just">
              <a:buNone/>
            </a:pPr>
            <a:r>
              <a:rPr lang="en-US" sz="2000" dirty="0" err="1" smtClean="0"/>
              <a:t>Peirsman</a:t>
            </a:r>
            <a:r>
              <a:rPr lang="en-US" sz="2000" dirty="0" smtClean="0"/>
              <a:t>, Y. &amp;  D. </a:t>
            </a:r>
            <a:r>
              <a:rPr lang="en-US" sz="2000" dirty="0" err="1" smtClean="0"/>
              <a:t>Geeraerts</a:t>
            </a:r>
            <a:r>
              <a:rPr lang="en-US" sz="2000" dirty="0" smtClean="0"/>
              <a:t> (2006), “Metonymy as a prototypical category”, </a:t>
            </a:r>
            <a:r>
              <a:rPr lang="en-US" sz="2000" i="1" dirty="0" smtClean="0"/>
              <a:t>Cognitive Linguistics </a:t>
            </a:r>
            <a:r>
              <a:rPr lang="en-US" sz="2000" dirty="0" smtClean="0"/>
              <a:t>17 (3): 269-316.</a:t>
            </a:r>
          </a:p>
          <a:p>
            <a:pPr marL="179388" indent="-179388" algn="just">
              <a:buNone/>
            </a:pPr>
            <a:endParaRPr lang="en-US" sz="2000" i="1" dirty="0" smtClean="0"/>
          </a:p>
          <a:p>
            <a:pPr marL="179388" indent="-179388" algn="just">
              <a:buNone/>
            </a:pPr>
            <a:endParaRPr lang="es-ES_tradnl" sz="2000" i="1" dirty="0" smtClean="0"/>
          </a:p>
          <a:p>
            <a:pPr marL="268288" indent="-268288" algn="just">
              <a:buNone/>
            </a:pPr>
            <a:endParaRPr lang="en-US" sz="2000" dirty="0" smtClean="0"/>
          </a:p>
          <a:p>
            <a:pPr eaLnBrk="1" hangingPunct="1">
              <a:lnSpc>
                <a:spcPct val="150000"/>
              </a:lnSpc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20485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0486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46039"/>
            <a:ext cx="7715250" cy="57464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sz="3600" b="1" dirty="0" err="1" smtClean="0">
                <a:solidFill>
                  <a:srgbClr val="C00000"/>
                </a:solidFill>
              </a:rPr>
              <a:t>References</a:t>
            </a:r>
            <a:endParaRPr lang="es-ES" altLang="es-ES" sz="3600" b="1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47664" y="836712"/>
            <a:ext cx="7453461" cy="6021288"/>
          </a:xfrm>
        </p:spPr>
        <p:txBody>
          <a:bodyPr/>
          <a:lstStyle/>
          <a:p>
            <a:pPr marL="179388" indent="-179388" algn="just">
              <a:buNone/>
            </a:pPr>
            <a:r>
              <a:rPr lang="en-US" sz="2000" dirty="0" smtClean="0"/>
              <a:t>Powell G. (2010). </a:t>
            </a:r>
            <a:r>
              <a:rPr lang="en-US" sz="2000" i="1" dirty="0" smtClean="0"/>
              <a:t>Language, Thought and Reference. Hampshire: Palgrave Studies in Pragmatics, Language and Cognition, Palgrave Macmillan.</a:t>
            </a:r>
          </a:p>
          <a:p>
            <a:pPr marL="179388" indent="-179388" algn="just">
              <a:buNone/>
            </a:pPr>
            <a:r>
              <a:rPr lang="en-US" sz="2000" dirty="0" err="1" smtClean="0"/>
              <a:t>Radden</a:t>
            </a:r>
            <a:r>
              <a:rPr lang="en-US" sz="2000" dirty="0" smtClean="0"/>
              <a:t> G., &amp; </a:t>
            </a:r>
            <a:r>
              <a:rPr lang="en-US" sz="2000" dirty="0" err="1" smtClean="0"/>
              <a:t>Kövecses</a:t>
            </a:r>
            <a:r>
              <a:rPr lang="en-US" sz="2000" dirty="0" smtClean="0"/>
              <a:t> Z. (1999). Toward a theory of metonymy. In K.-U. Panther, &amp; G. </a:t>
            </a:r>
            <a:r>
              <a:rPr lang="en-US" sz="2000" dirty="0" err="1" smtClean="0"/>
              <a:t>Radden</a:t>
            </a:r>
            <a:r>
              <a:rPr lang="en-US" sz="2000" dirty="0" smtClean="0"/>
              <a:t> (Eds.), </a:t>
            </a:r>
            <a:r>
              <a:rPr lang="en-US" sz="2000" i="1" dirty="0" smtClean="0"/>
              <a:t>Metonymy in language and thought </a:t>
            </a:r>
            <a:r>
              <a:rPr lang="es-ES_tradnl" sz="2000" dirty="0" smtClean="0"/>
              <a:t>(17-60). </a:t>
            </a:r>
            <a:r>
              <a:rPr lang="es-ES_tradnl" sz="2000" dirty="0" err="1" smtClean="0"/>
              <a:t>Amsterdam</a:t>
            </a:r>
            <a:r>
              <a:rPr lang="es-ES_tradnl" sz="2000" dirty="0" smtClean="0"/>
              <a:t>: John Benjamins.</a:t>
            </a:r>
          </a:p>
          <a:p>
            <a:pPr marL="179388" indent="-179388" algn="just">
              <a:buNone/>
            </a:pPr>
            <a:r>
              <a:rPr lang="en-US" sz="2000" dirty="0" smtClean="0"/>
              <a:t>Ward, G. (2004). </a:t>
            </a:r>
            <a:r>
              <a:rPr lang="en-US" sz="2000" dirty="0" err="1" smtClean="0"/>
              <a:t>Equatives</a:t>
            </a:r>
            <a:r>
              <a:rPr lang="en-US" sz="2000" dirty="0" smtClean="0"/>
              <a:t> and Deferred Reference. </a:t>
            </a:r>
            <a:r>
              <a:rPr lang="en-US" sz="2000" i="1" dirty="0" smtClean="0"/>
              <a:t>Language, 80 (2), 262-289.</a:t>
            </a:r>
          </a:p>
          <a:p>
            <a:pPr marL="179388" indent="-179388" algn="just">
              <a:buNone/>
            </a:pPr>
            <a:r>
              <a:rPr lang="en-US" sz="2000" dirty="0" smtClean="0"/>
              <a:t>Wilson D. (2003). Relevance and lexical pragmatics. </a:t>
            </a:r>
            <a:r>
              <a:rPr lang="en-US" sz="2000" i="1" dirty="0" smtClean="0"/>
              <a:t>Italian Journal of Linguistics/</a:t>
            </a:r>
            <a:r>
              <a:rPr lang="en-US" sz="2000" i="1" dirty="0" err="1" smtClean="0"/>
              <a:t>Rivista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Linguistica</a:t>
            </a:r>
            <a:r>
              <a:rPr lang="en-US" sz="2000" i="1" dirty="0" smtClean="0"/>
              <a:t>, 15, 273-291.</a:t>
            </a:r>
          </a:p>
          <a:p>
            <a:pPr marL="179388" indent="-179388" algn="just">
              <a:buNone/>
            </a:pPr>
            <a:r>
              <a:rPr lang="en-US" sz="2000" dirty="0" smtClean="0"/>
              <a:t>Wilson D., &amp; </a:t>
            </a:r>
            <a:r>
              <a:rPr lang="en-US" sz="2000" dirty="0" err="1" smtClean="0"/>
              <a:t>Carston</a:t>
            </a:r>
            <a:r>
              <a:rPr lang="en-US" sz="2000" dirty="0" smtClean="0"/>
              <a:t>, R. (2007). A unitary approach to lexical pragmatics: Relevance, inference and ad hoc concepts. In N. Burton-Roberts (Ed.), </a:t>
            </a:r>
            <a:r>
              <a:rPr lang="en-US" sz="2000" i="1" dirty="0" smtClean="0"/>
              <a:t>Pragmatics (pp. 230-259). Basingstoke: Palgrave</a:t>
            </a:r>
            <a:r>
              <a:rPr lang="en-US" sz="2400" i="1" dirty="0" smtClean="0"/>
              <a:t>.</a:t>
            </a:r>
          </a:p>
          <a:p>
            <a:pPr marL="179388" indent="-179388" algn="just">
              <a:buNone/>
            </a:pPr>
            <a:r>
              <a:rPr lang="en-US" sz="2000" dirty="0" smtClean="0"/>
              <a:t>Wilson, D. (2009). Parallels and differences in the treatment of metaphor and relevance theory and cognitive linguistics. </a:t>
            </a:r>
            <a:r>
              <a:rPr lang="en-US" sz="2000" i="1" dirty="0" smtClean="0"/>
              <a:t>Stud. </a:t>
            </a:r>
            <a:r>
              <a:rPr lang="en-US" sz="2000" i="1" dirty="0" err="1" smtClean="0"/>
              <a:t>Pragmat</a:t>
            </a:r>
            <a:r>
              <a:rPr lang="en-US" sz="2000" dirty="0" smtClean="0"/>
              <a:t>. 11,:42--60. </a:t>
            </a:r>
            <a:endParaRPr lang="en-US" sz="2000" i="1" dirty="0" smtClean="0"/>
          </a:p>
        </p:txBody>
      </p:sp>
      <p:sp>
        <p:nvSpPr>
          <p:cNvPr id="20485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0486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71500" y="1500188"/>
            <a:ext cx="71294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</a:pPr>
            <a:endParaRPr lang="es-ES" altLang="es-ES" sz="1800" dirty="0" smtClean="0"/>
          </a:p>
        </p:txBody>
      </p:sp>
      <p:sp>
        <p:nvSpPr>
          <p:cNvPr id="21507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1508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1043608" y="548680"/>
            <a:ext cx="604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800" b="1" dirty="0" err="1" smtClean="0">
                <a:solidFill>
                  <a:srgbClr val="996633"/>
                </a:solidFill>
              </a:rPr>
              <a:t>Thank</a:t>
            </a:r>
            <a:r>
              <a:rPr lang="es-ES" sz="4800" b="1" dirty="0" smtClean="0">
                <a:solidFill>
                  <a:srgbClr val="996633"/>
                </a:solidFill>
              </a:rPr>
              <a:t> </a:t>
            </a:r>
            <a:r>
              <a:rPr lang="es-ES" sz="4800" b="1" dirty="0" err="1" smtClean="0">
                <a:solidFill>
                  <a:srgbClr val="996633"/>
                </a:solidFill>
              </a:rPr>
              <a:t>you</a:t>
            </a:r>
            <a:endParaRPr lang="es-ES" sz="4800" b="1" dirty="0">
              <a:solidFill>
                <a:srgbClr val="996633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56612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996633"/>
                </a:solidFill>
              </a:rPr>
              <a:t>barbara.eizaga@uca.es</a:t>
            </a:r>
            <a:endParaRPr lang="es-ES" sz="3600" b="1" dirty="0">
              <a:solidFill>
                <a:srgbClr val="996633"/>
              </a:solidFill>
            </a:endParaRPr>
          </a:p>
        </p:txBody>
      </p:sp>
      <p:pic>
        <p:nvPicPr>
          <p:cNvPr id="10" name="9 Imagen" descr="metaphor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04864"/>
            <a:ext cx="9144000" cy="25369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Prueba oral presencial: Posibles formatos actuales </a:t>
            </a:r>
          </a:p>
        </p:txBody>
      </p:sp>
      <p:pic>
        <p:nvPicPr>
          <p:cNvPr id="3075" name="2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2 Marcador de contenido"/>
          <p:cNvSpPr>
            <a:spLocks noGrp="1"/>
          </p:cNvSpPr>
          <p:nvPr>
            <p:ph idx="1"/>
          </p:nvPr>
        </p:nvSpPr>
        <p:spPr>
          <a:xfrm>
            <a:off x="1763713" y="66675"/>
            <a:ext cx="7389812" cy="6675438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s-ES" sz="3600" b="1" dirty="0" smtClean="0">
                <a:solidFill>
                  <a:srgbClr val="C00000"/>
                </a:solidFill>
              </a:rPr>
              <a:t>Definition</a:t>
            </a:r>
          </a:p>
          <a:p>
            <a:pPr marL="0" indent="0" algn="just" eaLnBrk="1" hangingPunct="1">
              <a:spcBef>
                <a:spcPts val="2400"/>
              </a:spcBef>
              <a:buNone/>
              <a:defRPr/>
            </a:pPr>
            <a:r>
              <a:rPr lang="en-US" sz="2800" dirty="0" smtClean="0"/>
              <a:t>Metonymies are expressions used to refer to something or someone outside their conventional denotation. Typical examples are:</a:t>
            </a:r>
          </a:p>
          <a:p>
            <a:pPr marL="727075" indent="-457200" algn="just" eaLnBrk="1" hangingPunct="1">
              <a:spcBef>
                <a:spcPts val="1200"/>
              </a:spcBef>
              <a:buNone/>
              <a:defRPr/>
            </a:pPr>
            <a:r>
              <a:rPr lang="en-US" altLang="es-ES" sz="2800" i="1" dirty="0" smtClean="0"/>
              <a:t>1. The crown</a:t>
            </a:r>
            <a:r>
              <a:rPr lang="en-US" altLang="es-ES" sz="2800" dirty="0" smtClean="0"/>
              <a:t> objects to the proposal.</a:t>
            </a:r>
          </a:p>
          <a:p>
            <a:pPr marL="727075" indent="-457200" algn="just" eaLnBrk="1" hangingPunct="1">
              <a:spcBef>
                <a:spcPts val="1200"/>
              </a:spcBef>
              <a:buNone/>
              <a:defRPr/>
            </a:pPr>
            <a:r>
              <a:rPr lang="en-US" altLang="es-ES" sz="2800" dirty="0" smtClean="0"/>
              <a:t>		Institution for person: </a:t>
            </a:r>
            <a:r>
              <a:rPr lang="en-US" altLang="es-ES" sz="2800" i="1" dirty="0" smtClean="0"/>
              <a:t>Crown</a:t>
            </a:r>
            <a:r>
              <a:rPr lang="en-US" altLang="es-ES" sz="2800" dirty="0" smtClean="0"/>
              <a:t> for </a:t>
            </a:r>
            <a:r>
              <a:rPr lang="en-US" altLang="es-ES" sz="2800" i="1" dirty="0" smtClean="0"/>
              <a:t>queen</a:t>
            </a:r>
            <a:r>
              <a:rPr lang="en-US" altLang="es-ES" sz="2800" dirty="0" smtClean="0"/>
              <a:t>.</a:t>
            </a:r>
          </a:p>
          <a:p>
            <a:pPr marL="727075" indent="-457200" algn="just" eaLnBrk="1" hangingPunct="1">
              <a:spcBef>
                <a:spcPct val="50000"/>
              </a:spcBef>
              <a:buNone/>
              <a:defRPr/>
            </a:pPr>
            <a:r>
              <a:rPr lang="en-US" altLang="es-ES" sz="2800" dirty="0" smtClean="0"/>
              <a:t>2. </a:t>
            </a:r>
            <a:r>
              <a:rPr lang="en-US" altLang="es-ES" sz="2800" i="1" dirty="0" smtClean="0"/>
              <a:t>The sax </a:t>
            </a:r>
            <a:r>
              <a:rPr lang="en-US" altLang="es-ES" sz="2800" dirty="0" smtClean="0"/>
              <a:t>has the flu.</a:t>
            </a:r>
          </a:p>
          <a:p>
            <a:pPr marL="727075" indent="-457200" algn="just" eaLnBrk="1" hangingPunct="1">
              <a:spcBef>
                <a:spcPts val="1420"/>
              </a:spcBef>
              <a:buNone/>
              <a:defRPr/>
            </a:pPr>
            <a:r>
              <a:rPr lang="en-US" altLang="es-ES" sz="2800" dirty="0" smtClean="0"/>
              <a:t>		Object for possessor: </a:t>
            </a:r>
            <a:r>
              <a:rPr lang="en-US" altLang="es-ES" sz="2800" i="1" dirty="0" smtClean="0"/>
              <a:t>Sax</a:t>
            </a:r>
            <a:r>
              <a:rPr lang="en-US" altLang="es-ES" sz="2800" dirty="0" smtClean="0"/>
              <a:t> for </a:t>
            </a:r>
            <a:r>
              <a:rPr lang="en-US" altLang="es-ES" sz="2800" i="1" dirty="0" smtClean="0"/>
              <a:t>player</a:t>
            </a:r>
            <a:r>
              <a:rPr lang="en-US" altLang="es-ES" sz="2800" dirty="0" smtClean="0"/>
              <a:t>.</a:t>
            </a:r>
          </a:p>
          <a:p>
            <a:pPr marL="727075" indent="-457200" algn="just" eaLnBrk="1" hangingPunct="1">
              <a:spcBef>
                <a:spcPts val="1420"/>
              </a:spcBef>
              <a:buNone/>
              <a:defRPr/>
            </a:pPr>
            <a:r>
              <a:rPr lang="en-US" altLang="es-ES" sz="2800" dirty="0" smtClean="0"/>
              <a:t>3. Americans protested during </a:t>
            </a:r>
            <a:r>
              <a:rPr lang="en-US" altLang="es-ES" sz="2800" i="1" dirty="0" smtClean="0"/>
              <a:t>Vietnam</a:t>
            </a:r>
            <a:endParaRPr lang="en-US" altLang="es-ES" sz="2800" dirty="0" smtClean="0"/>
          </a:p>
          <a:p>
            <a:pPr marL="727075" indent="-457200" algn="just" eaLnBrk="1" hangingPunct="1">
              <a:spcBef>
                <a:spcPts val="1000"/>
              </a:spcBef>
              <a:buNone/>
              <a:defRPr/>
            </a:pPr>
            <a:r>
              <a:rPr lang="en-US" altLang="es-ES" sz="2800" dirty="0" smtClean="0"/>
              <a:t>		Place for event: </a:t>
            </a:r>
            <a:r>
              <a:rPr lang="en-US" altLang="es-ES" sz="2800" i="1" dirty="0" smtClean="0"/>
              <a:t>Vietnam</a:t>
            </a:r>
            <a:r>
              <a:rPr lang="en-US" altLang="es-ES" sz="2800" dirty="0" smtClean="0"/>
              <a:t> for </a:t>
            </a:r>
            <a:r>
              <a:rPr lang="en-US" altLang="es-ES" sz="2800" i="1" dirty="0" smtClean="0"/>
              <a:t>Vietnam war</a:t>
            </a:r>
            <a:r>
              <a:rPr lang="en-US" altLang="es-ES" sz="2800" dirty="0" smtClean="0"/>
              <a:t>.</a:t>
            </a:r>
            <a:r>
              <a:rPr lang="en-US" sz="2800" dirty="0" smtClean="0"/>
              <a:t> </a:t>
            </a:r>
          </a:p>
          <a:p>
            <a:pPr marL="0" indent="0" algn="just" eaLnBrk="1" hangingPunct="1">
              <a:spcBef>
                <a:spcPts val="1000"/>
              </a:spcBef>
              <a:buNone/>
              <a:defRPr/>
            </a:pPr>
            <a:endParaRPr lang="en-US" sz="2800" dirty="0" smtClean="0"/>
          </a:p>
        </p:txBody>
      </p:sp>
      <p:sp>
        <p:nvSpPr>
          <p:cNvPr id="3077" name="4 CuadroTexto"/>
          <p:cNvSpPr txBox="1">
            <a:spLocks noChangeArrowheads="1"/>
          </p:cNvSpPr>
          <p:nvPr/>
        </p:nvSpPr>
        <p:spPr bwMode="auto">
          <a:xfrm rot="-5400000">
            <a:off x="-2474912" y="2828925"/>
            <a:ext cx="657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s-ES" sz="3600" b="1" dirty="0">
                <a:solidFill>
                  <a:srgbClr val="C00000"/>
                </a:solidFill>
              </a:rPr>
              <a:t>Metaphor Festival Amsterdam 2016</a:t>
            </a:r>
            <a:endParaRPr lang="es-ES_tradnl" sz="3600" dirty="0">
              <a:solidFill>
                <a:srgbClr val="C00000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2195736" y="4725144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2195736" y="5949280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2195736" y="3573016"/>
            <a:ext cx="432048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2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1 Título"/>
          <p:cNvSpPr>
            <a:spLocks noGrp="1"/>
          </p:cNvSpPr>
          <p:nvPr>
            <p:ph type="title"/>
          </p:nvPr>
        </p:nvSpPr>
        <p:spPr>
          <a:xfrm rot="16200000">
            <a:off x="-2052733" y="2708920"/>
            <a:ext cx="6192690" cy="1584177"/>
          </a:xfrm>
        </p:spPr>
        <p:txBody>
          <a:bodyPr/>
          <a:lstStyle/>
          <a:p>
            <a:pPr eaLnBrk="1" hangingPunct="1"/>
            <a:r>
              <a:rPr lang="en-GB" altLang="es-ES" sz="3600" b="1" dirty="0" smtClean="0">
                <a:solidFill>
                  <a:srgbClr val="C00000"/>
                </a:solidFill>
              </a:rPr>
              <a:t>Metonymy characteristics and challenges</a:t>
            </a:r>
            <a:endParaRPr lang="es-ES" altLang="es-ES" sz="3600" dirty="0" smtClean="0">
              <a:solidFill>
                <a:srgbClr val="C00000"/>
              </a:solidFill>
            </a:endParaRPr>
          </a:p>
        </p:txBody>
      </p:sp>
      <p:sp>
        <p:nvSpPr>
          <p:cNvPr id="4100" name="2 Marcador de contenido"/>
          <p:cNvSpPr>
            <a:spLocks noGrp="1"/>
          </p:cNvSpPr>
          <p:nvPr>
            <p:ph idx="1"/>
          </p:nvPr>
        </p:nvSpPr>
        <p:spPr>
          <a:xfrm>
            <a:off x="971600" y="1196753"/>
            <a:ext cx="7993013" cy="5400599"/>
          </a:xfrm>
        </p:spPr>
        <p:txBody>
          <a:bodyPr/>
          <a:lstStyle/>
          <a:p>
            <a:pPr marL="269875" algn="ctr">
              <a:spcBef>
                <a:spcPct val="50000"/>
              </a:spcBef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ct val="50000"/>
              </a:spcBef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ct val="50000"/>
              </a:spcBef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ct val="50000"/>
              </a:spcBef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ct val="50000"/>
              </a:spcBef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ct val="50000"/>
              </a:spcBef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ct val="50000"/>
              </a:spcBef>
              <a:buFontTx/>
              <a:buNone/>
              <a:defRPr/>
            </a:pPr>
            <a:endParaRPr lang="en-GB" altLang="es-ES" sz="2400" b="1" dirty="0" smtClean="0">
              <a:solidFill>
                <a:srgbClr val="FF0000"/>
              </a:solidFill>
            </a:endParaRPr>
          </a:p>
          <a:p>
            <a:pPr marL="269875" algn="ctr">
              <a:spcBef>
                <a:spcPts val="0"/>
              </a:spcBef>
              <a:buFontTx/>
              <a:buNone/>
              <a:defRPr/>
            </a:pPr>
            <a:endParaRPr lang="en-GB" altLang="es-ES" sz="3600" b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GB" altLang="es-ES" sz="3600" b="1" dirty="0" smtClean="0">
                <a:solidFill>
                  <a:srgbClr val="C00000"/>
                </a:solidFill>
              </a:rPr>
              <a:t>          </a:t>
            </a:r>
            <a:endParaRPr lang="es-ES" altLang="es-ES" sz="3600" dirty="0" smtClean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63688" y="260648"/>
            <a:ext cx="7200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400" u="sng" dirty="0" smtClean="0">
                <a:solidFill>
                  <a:srgbClr val="C00000"/>
                </a:solidFill>
              </a:rPr>
              <a:t>Characteristics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dirty="0" smtClean="0"/>
              <a:t>very common in everyday talk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dirty="0" smtClean="0"/>
              <a:t>most of them tend to pass unnoticed</a:t>
            </a:r>
          </a:p>
          <a:p>
            <a:pPr marL="271463" indent="-271463"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dirty="0" smtClean="0"/>
              <a:t>no problems for hearers to understand &amp; interpret them</a:t>
            </a:r>
            <a:endParaRPr lang="en-US" altLang="es-ES" sz="2400" dirty="0" smtClean="0"/>
          </a:p>
          <a:p>
            <a:pPr algn="just"/>
            <a:r>
              <a:rPr lang="en-US" sz="2400" dirty="0" smtClean="0"/>
              <a:t>		</a:t>
            </a:r>
          </a:p>
          <a:p>
            <a:pPr algn="just">
              <a:spcBef>
                <a:spcPts val="1200"/>
              </a:spcBef>
            </a:pPr>
            <a:r>
              <a:rPr lang="en-US" sz="2400" u="sng" dirty="0" smtClean="0">
                <a:solidFill>
                  <a:srgbClr val="C00000"/>
                </a:solidFill>
              </a:rPr>
              <a:t>Challenges</a:t>
            </a:r>
            <a:r>
              <a:rPr lang="en-US" sz="2400" dirty="0" smtClean="0"/>
              <a:t> for cognitive &amp; inferential accounts: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what motivates the use of metonymies in communication,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when does the speaker use one expression to refer to another with which it is associated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what constrains that association, become relevant</a:t>
            </a:r>
            <a:r>
              <a:rPr lang="en-U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 rot="16200000">
            <a:off x="-2155824" y="3013075"/>
            <a:ext cx="6000750" cy="1260475"/>
          </a:xfrm>
        </p:spPr>
        <p:txBody>
          <a:bodyPr/>
          <a:lstStyle/>
          <a:p>
            <a:pPr eaLnBrk="1" hangingPunct="1"/>
            <a:r>
              <a:rPr lang="es-ES" altLang="es-ES" sz="36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s-ES" altLang="es-ES" sz="36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s-ES" altLang="es-ES" sz="3600" b="1" dirty="0" smtClean="0">
                <a:solidFill>
                  <a:srgbClr val="C00000"/>
                </a:solidFill>
                <a:latin typeface="Times New Roman" pitchFamily="18" charset="0"/>
              </a:rPr>
              <a:t>PREVIOUS ACCOUNTS OF METONYMY</a:t>
            </a:r>
            <a:r>
              <a:rPr lang="es-ES" altLang="es-ES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s-ES" altLang="es-ES" b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es-ES" altLang="es-ES" dirty="0" smtClean="0">
              <a:solidFill>
                <a:srgbClr val="C00000"/>
              </a:solidFill>
            </a:endParaRPr>
          </a:p>
        </p:txBody>
      </p:sp>
      <p:sp>
        <p:nvSpPr>
          <p:cNvPr id="2" name="2 Marcador de contenido"/>
          <p:cNvSpPr>
            <a:spLocks noGrp="1"/>
          </p:cNvSpPr>
          <p:nvPr>
            <p:ph idx="1"/>
          </p:nvPr>
        </p:nvSpPr>
        <p:spPr>
          <a:xfrm>
            <a:off x="1692275" y="115888"/>
            <a:ext cx="7237413" cy="6742112"/>
          </a:xfrm>
        </p:spPr>
        <p:txBody>
          <a:bodyPr/>
          <a:lstStyle/>
          <a:p>
            <a:pPr marL="514350" indent="-514350" eaLnBrk="1" hangingPunct="1">
              <a:spcBef>
                <a:spcPts val="2400"/>
              </a:spcBef>
              <a:buFontTx/>
              <a:buAutoNum type="arabicParenBoth"/>
              <a:defRPr/>
            </a:pPr>
            <a:r>
              <a:rPr lang="es-ES_tradnl" altLang="es-ES" sz="3000" b="1" i="1" dirty="0" err="1" smtClean="0">
                <a:solidFill>
                  <a:srgbClr val="C00000"/>
                </a:solidFill>
                <a:latin typeface="+mj-lt"/>
              </a:rPr>
              <a:t>Metonymy</a:t>
            </a:r>
            <a:r>
              <a:rPr lang="es-ES_tradnl" altLang="es-ES" sz="3000" b="1" i="1" dirty="0" smtClean="0">
                <a:solidFill>
                  <a:srgbClr val="C00000"/>
                </a:solidFill>
                <a:latin typeface="+mj-lt"/>
              </a:rPr>
              <a:t> as a transfer of </a:t>
            </a:r>
            <a:r>
              <a:rPr lang="es-ES_tradnl" altLang="es-ES" sz="3000" b="1" i="1" dirty="0" err="1" smtClean="0">
                <a:solidFill>
                  <a:srgbClr val="C00000"/>
                </a:solidFill>
                <a:latin typeface="+mj-lt"/>
              </a:rPr>
              <a:t>meaning</a:t>
            </a:r>
            <a:endParaRPr lang="es-ES_tradnl" altLang="es-ES" sz="3000" b="1" i="1" dirty="0" smtClean="0">
              <a:solidFill>
                <a:srgbClr val="C00000"/>
              </a:solidFill>
              <a:latin typeface="+mj-lt"/>
            </a:endParaRPr>
          </a:p>
          <a:p>
            <a:pPr marL="2236788" indent="-2236788" algn="just" eaLnBrk="1" hangingPunct="1">
              <a:spcBef>
                <a:spcPts val="2400"/>
              </a:spcBef>
              <a:buFontTx/>
              <a:buNone/>
              <a:defRPr/>
            </a:pP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Nunberg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	Metonymy exploits a salient correspondence between properties associated with the lexical meaning of an expression (1995, 2004).</a:t>
            </a:r>
          </a:p>
          <a:p>
            <a:pPr marL="2236788" indent="-2236788" algn="just" eaLnBrk="1" hangingPunct="1">
              <a:spcBef>
                <a:spcPts val="2400"/>
              </a:spcBef>
              <a:buFontTx/>
              <a:buNone/>
              <a:defRPr/>
            </a:pPr>
            <a:r>
              <a:rPr lang="es-ES_tradnl" altLang="es-ES" sz="2400" b="1" u="sng" dirty="0" err="1" smtClean="0">
                <a:solidFill>
                  <a:srgbClr val="C00000"/>
                </a:solidFill>
                <a:latin typeface="+mj-lt"/>
              </a:rPr>
              <a:t>Classic</a:t>
            </a:r>
            <a:r>
              <a:rPr lang="es-ES_tradnl" altLang="es-ES" sz="2400" b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s-ES_tradnl" altLang="es-ES" sz="2400" b="1" u="sng" dirty="0" err="1" smtClean="0">
                <a:solidFill>
                  <a:srgbClr val="C00000"/>
                </a:solidFill>
                <a:latin typeface="+mj-lt"/>
              </a:rPr>
              <a:t>example</a:t>
            </a:r>
            <a:r>
              <a:rPr lang="es-ES_tradnl" altLang="es-ES" sz="2400" dirty="0" smtClean="0">
                <a:solidFill>
                  <a:srgbClr val="C00000"/>
                </a:solidFill>
                <a:latin typeface="+mj-lt"/>
              </a:rPr>
              <a:t>:</a:t>
            </a:r>
          </a:p>
          <a:p>
            <a:pPr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4.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The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ham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sanwich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is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sitting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at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table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20.</a:t>
            </a:r>
          </a:p>
          <a:p>
            <a:pPr algn="ctr"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                                  </a:t>
            </a:r>
            <a:r>
              <a:rPr lang="es-ES_tradnl" altLang="es-ES" sz="24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meaning</a:t>
            </a:r>
            <a:r>
              <a:rPr lang="es-ES_tradnl" altLang="es-ES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transfer</a:t>
            </a: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Ham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sandwich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Ham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sanwich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customer</a:t>
            </a: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  <a:defRPr/>
            </a:pP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Common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noun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expresses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relevant</a:t>
            </a: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altLang="es-ES" sz="2400" dirty="0" err="1" smtClean="0">
                <a:latin typeface="+mj-lt"/>
                <a:cs typeface="Times New Roman" panose="02020603050405020304" pitchFamily="18" charset="0"/>
              </a:rPr>
              <a:t>property</a:t>
            </a: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  <a:defRPr/>
            </a:pP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   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12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  <a:cs typeface="Times New Roman" panose="02020603050405020304" pitchFamily="18" charset="0"/>
              </a:rPr>
              <a:t>         </a:t>
            </a:r>
          </a:p>
          <a:p>
            <a:pPr algn="just" eaLnBrk="1" hangingPunct="1">
              <a:spcBef>
                <a:spcPts val="1200"/>
              </a:spcBef>
              <a:buFontTx/>
              <a:buNone/>
              <a:defRPr/>
            </a:pPr>
            <a:endParaRPr lang="es-ES_tradnl" altLang="es-ES" sz="2400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3131840" y="908720"/>
            <a:ext cx="720080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curvada hacia abajo"/>
          <p:cNvSpPr/>
          <p:nvPr/>
        </p:nvSpPr>
        <p:spPr>
          <a:xfrm>
            <a:off x="3779912" y="4077072"/>
            <a:ext cx="1723057" cy="648072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3707904" y="5373216"/>
            <a:ext cx="288032" cy="64807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0"/>
            <a:ext cx="6912768" cy="836712"/>
          </a:xfrm>
        </p:spPr>
        <p:txBody>
          <a:bodyPr/>
          <a:lstStyle/>
          <a:p>
            <a:pPr marL="269875">
              <a:spcBef>
                <a:spcPts val="1200"/>
              </a:spcBef>
            </a:pPr>
            <a:r>
              <a:rPr lang="es-ES" altLang="es-ES" sz="3000" b="1" dirty="0" err="1" smtClean="0">
                <a:solidFill>
                  <a:srgbClr val="C00000"/>
                </a:solidFill>
              </a:rPr>
              <a:t>Nunberg‘s</a:t>
            </a:r>
            <a:r>
              <a:rPr lang="es-ES" altLang="es-ES" sz="3000" b="1" dirty="0" smtClean="0">
                <a:solidFill>
                  <a:srgbClr val="C00000"/>
                </a:solidFill>
              </a:rPr>
              <a:t> </a:t>
            </a:r>
            <a:r>
              <a:rPr lang="es-ES" altLang="es-ES" sz="3000" b="1" dirty="0" err="1" smtClean="0">
                <a:solidFill>
                  <a:srgbClr val="C00000"/>
                </a:solidFill>
              </a:rPr>
              <a:t>challenges</a:t>
            </a:r>
            <a:endParaRPr lang="es-ES" altLang="es-ES" sz="3000" b="1" dirty="0" smtClean="0">
              <a:solidFill>
                <a:srgbClr val="C00000"/>
              </a:solidFill>
            </a:endParaRP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672" y="908719"/>
            <a:ext cx="7381452" cy="5806405"/>
          </a:xfrm>
        </p:spPr>
        <p:txBody>
          <a:bodyPr/>
          <a:lstStyle/>
          <a:p>
            <a:pPr marL="73025" indent="-146050" algn="just">
              <a:spcBef>
                <a:spcPts val="1800"/>
              </a:spcBef>
              <a:buFontTx/>
              <a:buNone/>
              <a:defRPr/>
            </a:pPr>
            <a:r>
              <a:rPr lang="es-ES" altLang="es-ES" sz="2400" dirty="0" err="1" smtClean="0"/>
              <a:t>Nunberg’s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analysis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offers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very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interesting</a:t>
            </a:r>
            <a:r>
              <a:rPr lang="es-ES" altLang="es-ES" sz="2400" dirty="0" smtClean="0"/>
              <a:t> data </a:t>
            </a:r>
            <a:r>
              <a:rPr lang="es-ES" altLang="es-ES" sz="2400" dirty="0" err="1" smtClean="0"/>
              <a:t>but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gives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rise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some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questions</a:t>
            </a:r>
            <a:r>
              <a:rPr lang="es-ES" altLang="es-ES" sz="2400" dirty="0" smtClean="0"/>
              <a:t>:</a:t>
            </a:r>
          </a:p>
          <a:p>
            <a:pPr marL="73025" indent="-146050" algn="just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s-ES" altLang="es-ES" sz="2400" dirty="0" smtClean="0"/>
              <a:t>  </a:t>
            </a:r>
            <a:r>
              <a:rPr lang="es-ES" altLang="es-ES" sz="2400" dirty="0" err="1" smtClean="0"/>
              <a:t>How</a:t>
            </a:r>
            <a:r>
              <a:rPr lang="es-ES" altLang="es-ES" sz="2400" dirty="0" smtClean="0"/>
              <a:t> do </a:t>
            </a:r>
            <a:r>
              <a:rPr lang="es-ES" altLang="es-ES" sz="2400" dirty="0" err="1" smtClean="0"/>
              <a:t>meaning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transfers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work</a:t>
            </a:r>
            <a:r>
              <a:rPr lang="es-ES" altLang="es-ES" sz="2400" dirty="0" smtClean="0"/>
              <a:t>?</a:t>
            </a:r>
          </a:p>
          <a:p>
            <a:pPr marL="339725" indent="-412750" algn="just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s-ES" altLang="es-ES" sz="2400" dirty="0" err="1" smtClean="0"/>
              <a:t>How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does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hearer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identify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intended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referent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if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only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meaning</a:t>
            </a:r>
            <a:r>
              <a:rPr lang="es-ES" altLang="es-ES" sz="2400" dirty="0" smtClean="0"/>
              <a:t> of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common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noun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transferred</a:t>
            </a:r>
            <a:r>
              <a:rPr lang="es-ES" altLang="es-ES" sz="2400" dirty="0" smtClean="0"/>
              <a:t>, </a:t>
            </a:r>
            <a:r>
              <a:rPr lang="es-ES" altLang="es-ES" sz="2400" dirty="0" err="1" smtClean="0"/>
              <a:t>but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there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is</a:t>
            </a:r>
            <a:r>
              <a:rPr lang="es-ES" altLang="es-ES" sz="2400" dirty="0" smtClean="0"/>
              <a:t> no </a:t>
            </a:r>
            <a:r>
              <a:rPr lang="es-ES" altLang="es-ES" sz="2400" dirty="0" err="1" smtClean="0"/>
              <a:t>unique</a:t>
            </a:r>
            <a:r>
              <a:rPr lang="es-ES" altLang="es-ES" sz="2400" dirty="0" smtClean="0"/>
              <a:t>/</a:t>
            </a:r>
            <a:r>
              <a:rPr lang="es-ES" altLang="es-ES" sz="2400" dirty="0" err="1" smtClean="0"/>
              <a:t>salient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ham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sandwich</a:t>
            </a:r>
            <a:r>
              <a:rPr lang="es-ES" altLang="es-ES" sz="2400" dirty="0" smtClean="0"/>
              <a:t> (NP) </a:t>
            </a:r>
            <a:r>
              <a:rPr lang="es-ES" altLang="es-ES" sz="2400" dirty="0" err="1" smtClean="0"/>
              <a:t>evoked</a:t>
            </a:r>
            <a:r>
              <a:rPr lang="es-ES" altLang="es-ES" sz="2400" dirty="0" smtClean="0"/>
              <a:t>? (Ward 2004)</a:t>
            </a:r>
          </a:p>
          <a:p>
            <a:pPr marL="339725" indent="-412750" algn="just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s-ES" altLang="es-ES" sz="2400" dirty="0" err="1" smtClean="0"/>
              <a:t>How</a:t>
            </a:r>
            <a:r>
              <a:rPr lang="es-ES" altLang="es-ES" sz="2400" dirty="0" smtClean="0"/>
              <a:t> are </a:t>
            </a:r>
            <a:r>
              <a:rPr lang="es-ES" altLang="es-ES" sz="2400" dirty="0" err="1" smtClean="0"/>
              <a:t>metonymies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involving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proper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names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analysed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if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have</a:t>
            </a:r>
            <a:r>
              <a:rPr lang="es-ES" altLang="es-ES" sz="2400" dirty="0" smtClean="0"/>
              <a:t> no </a:t>
            </a:r>
            <a:r>
              <a:rPr lang="es-ES" altLang="es-ES" sz="2400" dirty="0" err="1" smtClean="0"/>
              <a:t>meaning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be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transferred</a:t>
            </a:r>
            <a:r>
              <a:rPr lang="es-ES" altLang="es-ES" sz="2400" dirty="0" smtClean="0"/>
              <a:t>?</a:t>
            </a:r>
          </a:p>
          <a:p>
            <a:pPr marL="84138" indent="-84138" algn="just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Falkum</a:t>
            </a:r>
            <a:r>
              <a:rPr lang="es-ES" altLang="es-ES" sz="2400" dirty="0" smtClean="0"/>
              <a:t> (2011)          </a:t>
            </a:r>
            <a:r>
              <a:rPr lang="es-ES" altLang="es-ES" sz="2400" dirty="0" err="1" smtClean="0"/>
              <a:t>Meaning</a:t>
            </a:r>
            <a:r>
              <a:rPr lang="es-ES" altLang="es-ES" sz="2400" dirty="0" smtClean="0"/>
              <a:t> transfer </a:t>
            </a:r>
            <a:r>
              <a:rPr lang="es-ES" altLang="es-ES" sz="2400" dirty="0" err="1" smtClean="0"/>
              <a:t>seems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be</a:t>
            </a:r>
            <a:r>
              <a:rPr lang="es-ES" altLang="es-ES" sz="2400" dirty="0" smtClean="0"/>
              <a:t>  			     a </a:t>
            </a:r>
            <a:r>
              <a:rPr lang="es-ES" altLang="es-ES" sz="2400" dirty="0" err="1" smtClean="0"/>
              <a:t>linguistic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process</a:t>
            </a:r>
            <a:r>
              <a:rPr lang="es-ES" altLang="es-ES" sz="2400" dirty="0" smtClean="0"/>
              <a:t> 				     </a:t>
            </a:r>
            <a:r>
              <a:rPr lang="es-ES" altLang="es-ES" sz="2400" dirty="0" err="1" smtClean="0"/>
              <a:t>pragmatically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constrained</a:t>
            </a:r>
            <a:endParaRPr lang="es-ES" altLang="es-ES" sz="2400" dirty="0" smtClean="0"/>
          </a:p>
          <a:p>
            <a:pPr marL="0" indent="0" eaLnBrk="1" hangingPunct="1">
              <a:buFont typeface="Wingdings" pitchFamily="2" charset="2"/>
              <a:buChar char="§"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8197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8198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7" name="6 Flecha derecha"/>
          <p:cNvSpPr/>
          <p:nvPr/>
        </p:nvSpPr>
        <p:spPr>
          <a:xfrm>
            <a:off x="4067944" y="5589240"/>
            <a:ext cx="720080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 rot="16200000">
            <a:off x="-2274960" y="2893938"/>
            <a:ext cx="6239024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3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s-ES" altLang="es-ES" sz="3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s-ES" altLang="es-ES" sz="3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PREVIOUS ACCOUNTS OF METONYMY</a:t>
            </a:r>
            <a:r>
              <a:rPr kumimoji="0" lang="es-ES" altLang="es-ES" sz="44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s-ES" altLang="es-ES" sz="44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endParaRPr kumimoji="0" lang="es-ES" altLang="es-ES" sz="4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1"/>
            <a:ext cx="6964363" cy="69269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ES_tradnl" altLang="es-ES" sz="3000" b="1" dirty="0" smtClean="0">
                <a:solidFill>
                  <a:srgbClr val="C00000"/>
                </a:solidFill>
                <a:latin typeface="Times New Roman" pitchFamily="18" charset="0"/>
              </a:rPr>
              <a:t>(2) </a:t>
            </a:r>
            <a:r>
              <a:rPr lang="es-ES_tradnl" altLang="es-ES" sz="3000" b="1" i="1" dirty="0" smtClean="0">
                <a:solidFill>
                  <a:srgbClr val="C00000"/>
                </a:solidFill>
                <a:latin typeface="Times New Roman" pitchFamily="18" charset="0"/>
              </a:rPr>
              <a:t>Conceptual </a:t>
            </a:r>
            <a:r>
              <a:rPr lang="es-ES_tradnl" altLang="es-ES" sz="3000" b="1" i="1" dirty="0" err="1" smtClean="0">
                <a:solidFill>
                  <a:srgbClr val="C00000"/>
                </a:solidFill>
                <a:latin typeface="Times New Roman" pitchFamily="18" charset="0"/>
              </a:rPr>
              <a:t>metonymies</a:t>
            </a:r>
            <a:endParaRPr lang="es-ES_tradnl" altLang="es-ES" sz="3000" b="1" i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17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91680" y="692696"/>
            <a:ext cx="7344370" cy="6049417"/>
          </a:xfrm>
        </p:spPr>
        <p:txBody>
          <a:bodyPr/>
          <a:lstStyle/>
          <a:p>
            <a:pPr marL="365125" indent="-365125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s-ES_tradnl" altLang="es-ES" sz="2400" dirty="0" smtClean="0">
                <a:latin typeface="+mj-lt"/>
              </a:rPr>
              <a:t>Conceptual </a:t>
            </a:r>
            <a:r>
              <a:rPr lang="es-ES_tradnl" altLang="es-ES" sz="2400" dirty="0" err="1" smtClean="0">
                <a:latin typeface="+mj-lt"/>
              </a:rPr>
              <a:t>phenomena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grounded</a:t>
            </a:r>
            <a:r>
              <a:rPr lang="es-ES_tradnl" altLang="es-ES" sz="2400" dirty="0" smtClean="0">
                <a:latin typeface="+mj-lt"/>
              </a:rPr>
              <a:t> in </a:t>
            </a:r>
            <a:r>
              <a:rPr lang="es-ES_tradnl" altLang="es-ES" sz="2400" dirty="0" err="1" smtClean="0">
                <a:latin typeface="+mj-lt"/>
              </a:rPr>
              <a:t>associations</a:t>
            </a:r>
            <a:r>
              <a:rPr lang="es-ES_tradnl" altLang="es-ES" sz="2400" dirty="0" smtClean="0">
                <a:latin typeface="+mj-lt"/>
              </a:rPr>
              <a:t>  </a:t>
            </a:r>
            <a:r>
              <a:rPr lang="es-ES_tradnl" altLang="es-ES" sz="2400" dirty="0" err="1" smtClean="0">
                <a:latin typeface="+mj-lt"/>
              </a:rPr>
              <a:t>licensed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by</a:t>
            </a:r>
            <a:r>
              <a:rPr lang="es-ES_tradnl" altLang="es-ES" sz="2400" dirty="0" smtClean="0">
                <a:latin typeface="+mj-lt"/>
              </a:rPr>
              <a:t> cultural/</a:t>
            </a:r>
            <a:r>
              <a:rPr lang="es-ES_tradnl" altLang="es-ES" sz="2400" dirty="0" err="1" smtClean="0">
                <a:latin typeface="+mj-lt"/>
              </a:rPr>
              <a:t>experiential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aspects</a:t>
            </a:r>
            <a:r>
              <a:rPr lang="es-ES_tradnl" altLang="es-ES" sz="2400" dirty="0" smtClean="0">
                <a:latin typeface="+mj-lt"/>
              </a:rPr>
              <a:t>.</a:t>
            </a:r>
          </a:p>
          <a:p>
            <a:pPr marL="365125" indent="-365125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s-ES_tradnl" altLang="es-ES" sz="2400" dirty="0" err="1" smtClean="0">
                <a:latin typeface="+mj-lt"/>
              </a:rPr>
              <a:t>Linguistic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metonymies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instantiate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undelying</a:t>
            </a:r>
            <a:r>
              <a:rPr lang="es-ES_tradnl" altLang="es-ES" sz="2400" dirty="0" smtClean="0">
                <a:latin typeface="+mj-lt"/>
              </a:rPr>
              <a:t> conceptual </a:t>
            </a:r>
            <a:r>
              <a:rPr lang="es-ES_tradnl" altLang="es-ES" sz="2400" dirty="0" err="1" smtClean="0">
                <a:latin typeface="+mj-lt"/>
              </a:rPr>
              <a:t>mappings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within</a:t>
            </a:r>
            <a:r>
              <a:rPr lang="es-ES_tradnl" altLang="es-ES" sz="2400" dirty="0" smtClean="0">
                <a:latin typeface="+mj-lt"/>
              </a:rPr>
              <a:t> a single </a:t>
            </a:r>
            <a:r>
              <a:rPr lang="es-ES_tradnl" altLang="es-ES" sz="2400" dirty="0" err="1" smtClean="0">
                <a:latin typeface="+mj-lt"/>
              </a:rPr>
              <a:t>domain</a:t>
            </a:r>
            <a:r>
              <a:rPr lang="es-ES_tradnl" altLang="es-ES" sz="2400" dirty="0" smtClean="0">
                <a:latin typeface="+mj-lt"/>
              </a:rPr>
              <a:t>.</a:t>
            </a:r>
          </a:p>
          <a:p>
            <a:pPr marL="365125" indent="-365125" eaLnBrk="1" hangingPunct="1"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es-ES_tradnl" altLang="es-ES" sz="2400" dirty="0" err="1" smtClean="0">
                <a:latin typeface="+mj-lt"/>
              </a:rPr>
              <a:t>They</a:t>
            </a:r>
            <a:r>
              <a:rPr lang="es-ES_tradnl" altLang="es-ES" sz="2400" dirty="0" smtClean="0">
                <a:latin typeface="+mj-lt"/>
              </a:rPr>
              <a:t> are </a:t>
            </a:r>
            <a:r>
              <a:rPr lang="es-ES_tradnl" altLang="es-ES" sz="2400" dirty="0" err="1" smtClean="0">
                <a:latin typeface="+mj-lt"/>
              </a:rPr>
              <a:t>based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on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contiguity</a:t>
            </a:r>
            <a:r>
              <a:rPr lang="es-ES_tradnl" altLang="es-ES" sz="2400" dirty="0" smtClean="0">
                <a:latin typeface="+mj-lt"/>
              </a:rPr>
              <a:t>.</a:t>
            </a:r>
          </a:p>
          <a:p>
            <a:pPr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err="1" smtClean="0">
                <a:solidFill>
                  <a:srgbClr val="C00000"/>
                </a:solidFill>
                <a:latin typeface="+mj-lt"/>
              </a:rPr>
              <a:t>Examples</a:t>
            </a:r>
            <a:r>
              <a:rPr lang="es-ES_tradnl" altLang="es-ES" sz="2400" dirty="0" smtClean="0">
                <a:solidFill>
                  <a:srgbClr val="C00000"/>
                </a:solidFill>
                <a:latin typeface="+mj-lt"/>
              </a:rPr>
              <a:t>:</a:t>
            </a:r>
          </a:p>
          <a:p>
            <a:pPr marL="365125" indent="-365125" algn="just" eaLnBrk="1" hangingPunct="1">
              <a:spcBef>
                <a:spcPts val="12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5. </a:t>
            </a:r>
            <a:r>
              <a:rPr lang="es-ES_tradnl" altLang="es-ES" sz="2400" dirty="0" err="1" smtClean="0">
                <a:latin typeface="+mj-lt"/>
              </a:rPr>
              <a:t>I’m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dirty="0" err="1" smtClean="0">
                <a:latin typeface="+mj-lt"/>
              </a:rPr>
              <a:t>reading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400" i="1" dirty="0" smtClean="0">
                <a:latin typeface="+mj-lt"/>
              </a:rPr>
              <a:t>Shakespeare </a:t>
            </a:r>
            <a:r>
              <a:rPr lang="es-ES_tradnl" altLang="es-ES" sz="2000" dirty="0" smtClean="0">
                <a:latin typeface="+mj-lt"/>
              </a:rPr>
              <a:t>(PRODUCER FOR PRODUCT)</a:t>
            </a:r>
            <a:r>
              <a:rPr lang="es-ES_tradnl" altLang="es-ES" sz="2200" dirty="0" smtClean="0">
                <a:latin typeface="+mj-lt"/>
              </a:rPr>
              <a:t>.</a:t>
            </a:r>
          </a:p>
          <a:p>
            <a:pPr marL="365125" indent="-365125" algn="just" eaLnBrk="1" hangingPunct="1">
              <a:spcBef>
                <a:spcPts val="1800"/>
              </a:spcBef>
              <a:buFontTx/>
              <a:buNone/>
              <a:defRPr/>
            </a:pPr>
            <a:r>
              <a:rPr lang="es-ES_tradnl" altLang="es-ES" sz="2400" dirty="0" smtClean="0">
                <a:latin typeface="+mj-lt"/>
              </a:rPr>
              <a:t>6. </a:t>
            </a:r>
            <a:r>
              <a:rPr lang="es-ES_tradnl" altLang="es-ES" sz="2400" dirty="0" err="1" smtClean="0">
                <a:latin typeface="+mj-lt"/>
              </a:rPr>
              <a:t>Room</a:t>
            </a:r>
            <a:r>
              <a:rPr lang="es-ES_tradnl" altLang="es-ES" sz="2400" dirty="0" smtClean="0">
                <a:latin typeface="+mj-lt"/>
              </a:rPr>
              <a:t> 4 </a:t>
            </a:r>
            <a:r>
              <a:rPr lang="es-ES_tradnl" altLang="es-ES" sz="2400" dirty="0" err="1" smtClean="0">
                <a:latin typeface="+mj-lt"/>
              </a:rPr>
              <a:t>wants</a:t>
            </a:r>
            <a:r>
              <a:rPr lang="es-ES_tradnl" altLang="es-ES" sz="2400" dirty="0" smtClean="0">
                <a:latin typeface="+mj-lt"/>
              </a:rPr>
              <a:t> a </a:t>
            </a:r>
            <a:r>
              <a:rPr lang="es-ES_tradnl" altLang="es-ES" sz="2400" dirty="0" err="1" smtClean="0">
                <a:latin typeface="+mj-lt"/>
              </a:rPr>
              <a:t>bottle</a:t>
            </a:r>
            <a:r>
              <a:rPr lang="es-ES_tradnl" altLang="es-ES" sz="2400" dirty="0" smtClean="0">
                <a:latin typeface="+mj-lt"/>
              </a:rPr>
              <a:t> of </a:t>
            </a:r>
            <a:r>
              <a:rPr lang="es-ES_tradnl" altLang="es-ES" sz="2400" dirty="0" err="1" smtClean="0">
                <a:latin typeface="+mj-lt"/>
              </a:rPr>
              <a:t>wine</a:t>
            </a:r>
            <a:r>
              <a:rPr lang="es-ES_tradnl" altLang="es-ES" sz="2400" dirty="0" smtClean="0">
                <a:latin typeface="+mj-lt"/>
              </a:rPr>
              <a:t> </a:t>
            </a:r>
            <a:r>
              <a:rPr lang="es-ES_tradnl" altLang="es-ES" sz="2000" dirty="0" smtClean="0">
                <a:latin typeface="+mj-lt"/>
              </a:rPr>
              <a:t>(CONTAINER FOR CONTAINED)</a:t>
            </a:r>
            <a:r>
              <a:rPr lang="es-ES_tradnl" altLang="es-ES" sz="2400" dirty="0" smtClean="0">
                <a:latin typeface="+mj-lt"/>
              </a:rPr>
              <a:t>.</a:t>
            </a:r>
          </a:p>
          <a:p>
            <a:pPr marL="365125" indent="-365125" algn="just" eaLnBrk="1" hangingPunct="1">
              <a:spcBef>
                <a:spcPts val="1800"/>
              </a:spcBef>
              <a:buNone/>
              <a:defRPr/>
            </a:pPr>
            <a:r>
              <a:rPr lang="es-ES_tradnl" altLang="es-ES" sz="2400" dirty="0" smtClean="0">
                <a:latin typeface="+mj-lt"/>
              </a:rPr>
              <a:t>7.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White </a:t>
            </a:r>
            <a:r>
              <a:rPr lang="es-ES_tradnl" altLang="es-ES" sz="2400" dirty="0" err="1" smtClean="0"/>
              <a:t>House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denies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the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allegations</a:t>
            </a:r>
            <a:r>
              <a:rPr lang="es-ES_tradnl" altLang="es-ES" sz="2400" dirty="0" smtClean="0"/>
              <a:t> </a:t>
            </a:r>
            <a:r>
              <a:rPr lang="es-ES_tradnl" altLang="es-ES" sz="2000" dirty="0" smtClean="0"/>
              <a:t>(PLACE FOR INSTITUTION).</a:t>
            </a:r>
          </a:p>
          <a:p>
            <a:pPr marL="365125" indent="-365125" algn="just" eaLnBrk="1" hangingPunct="1">
              <a:spcBef>
                <a:spcPts val="1800"/>
              </a:spcBef>
              <a:buFontTx/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7173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7174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7" name="6 Rectángulo"/>
          <p:cNvSpPr/>
          <p:nvPr/>
        </p:nvSpPr>
        <p:spPr>
          <a:xfrm rot="16200000">
            <a:off x="-2507456" y="2864644"/>
            <a:ext cx="6356350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altLang="es-ES" sz="3600" b="1" kern="0" dirty="0">
                <a:solidFill>
                  <a:srgbClr val="C00000"/>
                </a:solidFill>
                <a:latin typeface="Times New Roman" charset="0"/>
              </a:rPr>
              <a:t>PREVIOUS ACCOUNTS OF METONYMY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7954" y="2642618"/>
            <a:ext cx="5904657" cy="1428750"/>
          </a:xfrm>
        </p:spPr>
        <p:txBody>
          <a:bodyPr/>
          <a:lstStyle/>
          <a:p>
            <a:pPr>
              <a:defRPr/>
            </a:pPr>
            <a:r>
              <a:rPr lang="es-ES" altLang="es-ES" sz="3600" b="1" dirty="0" smtClean="0">
                <a:solidFill>
                  <a:srgbClr val="C00000"/>
                </a:solidFill>
                <a:latin typeface="Times New Roman" charset="0"/>
              </a:rPr>
              <a:t>PREVIOUS ACCOUNTS OF METONYMY</a:t>
            </a:r>
            <a:endParaRPr lang="es-ES_tradnl" sz="3600" dirty="0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672" y="142874"/>
            <a:ext cx="7524327" cy="6715125"/>
          </a:xfrm>
        </p:spPr>
        <p:txBody>
          <a:bodyPr/>
          <a:lstStyle/>
          <a:p>
            <a:pPr marL="269875" algn="ctr">
              <a:spcBef>
                <a:spcPts val="1200"/>
              </a:spcBef>
              <a:buNone/>
              <a:defRPr/>
            </a:pPr>
            <a:r>
              <a:rPr lang="es-ES" altLang="es-ES" sz="2800" b="1" dirty="0" err="1" smtClean="0">
                <a:solidFill>
                  <a:srgbClr val="C00000"/>
                </a:solidFill>
                <a:latin typeface="Times New Roman" charset="0"/>
              </a:rPr>
              <a:t>Cognitive</a:t>
            </a:r>
            <a:r>
              <a:rPr lang="es-ES" altLang="es-ES" sz="2800" b="1" dirty="0" smtClean="0">
                <a:solidFill>
                  <a:srgbClr val="C00000"/>
                </a:solidFill>
                <a:latin typeface="Times New Roman" charset="0"/>
              </a:rPr>
              <a:t> </a:t>
            </a:r>
            <a:r>
              <a:rPr lang="es-ES" altLang="es-ES" sz="2800" b="1" dirty="0" err="1" smtClean="0">
                <a:solidFill>
                  <a:srgbClr val="C00000"/>
                </a:solidFill>
                <a:latin typeface="Times New Roman" charset="0"/>
              </a:rPr>
              <a:t>Linguistics</a:t>
            </a:r>
            <a:r>
              <a:rPr lang="es-ES" altLang="es-ES" sz="2800" b="1" dirty="0" smtClean="0">
                <a:solidFill>
                  <a:srgbClr val="C00000"/>
                </a:solidFill>
                <a:latin typeface="Times New Roman" charset="0"/>
              </a:rPr>
              <a:t> (CL) </a:t>
            </a:r>
            <a:r>
              <a:rPr lang="es-ES" altLang="es-ES" sz="2800" b="1" dirty="0" err="1" smtClean="0">
                <a:solidFill>
                  <a:srgbClr val="C00000"/>
                </a:solidFill>
                <a:latin typeface="Times New Roman" charset="0"/>
              </a:rPr>
              <a:t>challenges</a:t>
            </a:r>
            <a:endParaRPr lang="es-ES" altLang="es-ES" sz="2800" dirty="0" smtClean="0"/>
          </a:p>
          <a:p>
            <a:pPr marL="0" indent="0" algn="just">
              <a:spcBef>
                <a:spcPts val="1800"/>
              </a:spcBef>
              <a:buFontTx/>
              <a:buNone/>
              <a:defRPr/>
            </a:pPr>
            <a:r>
              <a:rPr lang="es-ES" altLang="es-ES" sz="2400" dirty="0" err="1" smtClean="0"/>
              <a:t>Metonymies</a:t>
            </a:r>
            <a:r>
              <a:rPr lang="es-ES" altLang="es-ES" sz="2400" dirty="0" smtClean="0"/>
              <a:t> are </a:t>
            </a:r>
            <a:r>
              <a:rPr lang="es-ES" altLang="es-ES" sz="2400" dirty="0" err="1" smtClean="0"/>
              <a:t>not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only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motivated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by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systematic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mappings</a:t>
            </a:r>
            <a:r>
              <a:rPr lang="es-ES" altLang="es-ES" sz="2400" dirty="0" smtClean="0"/>
              <a:t>, </a:t>
            </a:r>
            <a:r>
              <a:rPr lang="es-ES" altLang="es-ES" sz="2400" dirty="0" err="1" smtClean="0"/>
              <a:t>but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also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by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pragmatic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factors</a:t>
            </a:r>
            <a:r>
              <a:rPr lang="es-ES" altLang="es-ES" sz="2400" dirty="0" smtClean="0"/>
              <a:t>, </a:t>
            </a:r>
            <a:r>
              <a:rPr lang="es-ES" altLang="es-ES" sz="2400" dirty="0" err="1" smtClean="0"/>
              <a:t>which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have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been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left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unexplored</a:t>
            </a:r>
            <a:r>
              <a:rPr lang="es-ES" altLang="es-ES" sz="2400" dirty="0" smtClean="0"/>
              <a:t>:</a:t>
            </a:r>
          </a:p>
          <a:p>
            <a:pPr marL="384175" indent="-457200" algn="just">
              <a:spcBef>
                <a:spcPts val="1800"/>
              </a:spcBef>
              <a:buFontTx/>
              <a:buAutoNum type="arabicParenBoth"/>
              <a:defRPr/>
            </a:pPr>
            <a:r>
              <a:rPr lang="es-ES" altLang="es-ES" sz="2400" dirty="0" err="1" smtClean="0"/>
              <a:t>How</a:t>
            </a:r>
            <a:r>
              <a:rPr lang="es-ES" altLang="es-ES" sz="2400" dirty="0" smtClean="0"/>
              <a:t> do </a:t>
            </a:r>
            <a:r>
              <a:rPr lang="es-ES" altLang="es-ES" sz="2400" dirty="0" err="1" smtClean="0"/>
              <a:t>hearers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infer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which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specific</a:t>
            </a:r>
            <a:r>
              <a:rPr lang="es-ES" altLang="es-ES" sz="2400" dirty="0" smtClean="0"/>
              <a:t> conceptual </a:t>
            </a:r>
            <a:r>
              <a:rPr lang="es-ES" altLang="es-ES" sz="2400" dirty="0" err="1" smtClean="0"/>
              <a:t>metonymy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speaker </a:t>
            </a:r>
            <a:r>
              <a:rPr lang="es-ES" altLang="es-ES" sz="2400" dirty="0" err="1" smtClean="0"/>
              <a:t>meant</a:t>
            </a:r>
            <a:r>
              <a:rPr lang="es-ES" altLang="es-ES" sz="2400" dirty="0" smtClean="0"/>
              <a:t>?:</a:t>
            </a:r>
          </a:p>
          <a:p>
            <a:pPr marL="538163" indent="0">
              <a:spcBef>
                <a:spcPts val="600"/>
              </a:spcBef>
              <a:buFontTx/>
              <a:buNone/>
              <a:defRPr/>
            </a:pPr>
            <a:r>
              <a:rPr lang="es-ES" altLang="es-ES" sz="2400" dirty="0" smtClean="0"/>
              <a:t>8.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buses are </a:t>
            </a:r>
            <a:r>
              <a:rPr lang="es-ES" altLang="es-ES" sz="2400" dirty="0" err="1" smtClean="0"/>
              <a:t>on</a:t>
            </a:r>
            <a:r>
              <a:rPr lang="es-ES" altLang="es-ES" sz="2400" dirty="0" smtClean="0"/>
              <a:t> strike.</a:t>
            </a:r>
          </a:p>
          <a:p>
            <a:pPr marL="985838" indent="-627063">
              <a:spcBef>
                <a:spcPts val="600"/>
              </a:spcBef>
              <a:buFontTx/>
              <a:buNone/>
              <a:defRPr/>
            </a:pPr>
            <a:r>
              <a:rPr lang="es-ES" altLang="es-ES" sz="2400" dirty="0" smtClean="0"/>
              <a:t>  9. I </a:t>
            </a:r>
            <a:r>
              <a:rPr lang="es-ES" altLang="es-ES" sz="2400" dirty="0" err="1" smtClean="0"/>
              <a:t>wouldn’t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marry</a:t>
            </a:r>
            <a:r>
              <a:rPr lang="es-ES" altLang="es-ES" sz="2400" dirty="0" smtClean="0"/>
              <a:t> a BMW </a:t>
            </a:r>
            <a:r>
              <a:rPr lang="es-ES" altLang="es-ES" sz="2400" dirty="0" err="1" smtClean="0"/>
              <a:t>but</a:t>
            </a:r>
            <a:r>
              <a:rPr lang="es-ES" altLang="es-ES" sz="2400" dirty="0" smtClean="0"/>
              <a:t> I </a:t>
            </a:r>
            <a:r>
              <a:rPr lang="es-ES" altLang="es-ES" sz="2400" dirty="0" err="1" smtClean="0"/>
              <a:t>could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live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with</a:t>
            </a:r>
            <a:r>
              <a:rPr lang="es-ES" altLang="es-ES" sz="2400" dirty="0" smtClean="0"/>
              <a:t> a Volvo.</a:t>
            </a:r>
          </a:p>
          <a:p>
            <a:pPr marL="384175" indent="-457200" algn="just">
              <a:spcBef>
                <a:spcPct val="50000"/>
              </a:spcBef>
              <a:buNone/>
              <a:defRPr/>
            </a:pPr>
            <a:r>
              <a:rPr lang="es-ES" altLang="es-ES" sz="2400" dirty="0" smtClean="0"/>
              <a:t>OBJECT FOR USER, VEHICLE FOR DRIVER, etc.</a:t>
            </a:r>
          </a:p>
          <a:p>
            <a:pPr marL="384175" indent="-457200" algn="just">
              <a:spcBef>
                <a:spcPts val="600"/>
              </a:spcBef>
              <a:buNone/>
              <a:defRPr/>
            </a:pPr>
            <a:r>
              <a:rPr lang="es-ES" altLang="es-ES" sz="2400" dirty="0" smtClean="0"/>
              <a:t>(2) </a:t>
            </a:r>
            <a:r>
              <a:rPr lang="es-ES" altLang="es-ES" sz="2400" dirty="0" err="1" smtClean="0"/>
              <a:t>How</a:t>
            </a:r>
            <a:r>
              <a:rPr lang="es-ES" altLang="es-ES" sz="2400" dirty="0" smtClean="0"/>
              <a:t> are </a:t>
            </a:r>
            <a:r>
              <a:rPr lang="es-ES" altLang="es-ES" sz="2400" dirty="0" err="1" smtClean="0"/>
              <a:t>metonymical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utterances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interpreted</a:t>
            </a:r>
            <a:r>
              <a:rPr lang="es-ES" altLang="es-ES" sz="2400" dirty="0" smtClean="0"/>
              <a:t> in </a:t>
            </a:r>
            <a:r>
              <a:rPr lang="es-ES" altLang="es-ES" sz="2400" dirty="0" err="1" smtClean="0"/>
              <a:t>context</a:t>
            </a:r>
            <a:r>
              <a:rPr lang="es-ES" altLang="es-ES" sz="2400" dirty="0" smtClean="0"/>
              <a:t>?</a:t>
            </a:r>
          </a:p>
          <a:p>
            <a:pPr marL="384175" indent="-457200" algn="just">
              <a:spcBef>
                <a:spcPts val="600"/>
              </a:spcBef>
              <a:buNone/>
              <a:defRPr/>
            </a:pPr>
            <a:endParaRPr lang="es-ES" altLang="es-ES" sz="2400" dirty="0" smtClean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ES" altLang="es-ES" sz="2400" dirty="0" smtClean="0"/>
              <a:t>CL and </a:t>
            </a:r>
            <a:r>
              <a:rPr lang="es-ES" altLang="es-ES" sz="2400" dirty="0" err="1" smtClean="0"/>
              <a:t>pragmatics</a:t>
            </a:r>
            <a:r>
              <a:rPr lang="es-ES" altLang="es-ES" sz="2400" dirty="0" smtClean="0"/>
              <a:t> 	        </a:t>
            </a:r>
            <a:r>
              <a:rPr lang="es-ES" altLang="es-ES" sz="2400" dirty="0" err="1" smtClean="0"/>
              <a:t>complementary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approaches</a:t>
            </a:r>
            <a:endParaRPr lang="es-ES" altLang="es-ES" sz="2400" dirty="0" smtClean="0"/>
          </a:p>
          <a:p>
            <a:pPr marL="269875">
              <a:spcBef>
                <a:spcPct val="50000"/>
              </a:spcBef>
              <a:buNone/>
              <a:defRPr/>
            </a:pPr>
            <a:endParaRPr lang="es-ES" altLang="es-ES" sz="2400" dirty="0" smtClean="0"/>
          </a:p>
          <a:p>
            <a:pPr marL="0" indent="0" eaLnBrk="1" hangingPunct="1">
              <a:buFont typeface="Wingdings" pitchFamily="2" charset="2"/>
              <a:buChar char="§"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1800" dirty="0" smtClean="0"/>
          </a:p>
        </p:txBody>
      </p:sp>
      <p:sp>
        <p:nvSpPr>
          <p:cNvPr id="8197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8198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7" name="6 Flecha derecha"/>
          <p:cNvSpPr/>
          <p:nvPr/>
        </p:nvSpPr>
        <p:spPr>
          <a:xfrm>
            <a:off x="4283968" y="6093296"/>
            <a:ext cx="720080" cy="2880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7954" y="2642618"/>
            <a:ext cx="5904657" cy="1428750"/>
          </a:xfrm>
        </p:spPr>
        <p:txBody>
          <a:bodyPr/>
          <a:lstStyle/>
          <a:p>
            <a:pPr>
              <a:defRPr/>
            </a:pPr>
            <a:r>
              <a:rPr lang="es-ES" sz="3600" b="1" dirty="0" smtClean="0">
                <a:solidFill>
                  <a:srgbClr val="C00000"/>
                </a:solidFill>
                <a:latin typeface="Times New Roman" charset="0"/>
              </a:rPr>
              <a:t>PRAGMATIC THEORY</a:t>
            </a:r>
            <a:endParaRPr lang="es-ES_tradnl" sz="3600" dirty="0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672" y="0"/>
            <a:ext cx="7524327" cy="6857999"/>
          </a:xfrm>
        </p:spPr>
        <p:txBody>
          <a:bodyPr/>
          <a:lstStyle/>
          <a:p>
            <a:pPr marL="269875" algn="ctr">
              <a:spcBef>
                <a:spcPts val="1200"/>
              </a:spcBef>
              <a:buNone/>
              <a:defRPr/>
            </a:pPr>
            <a:r>
              <a:rPr lang="es-ES" altLang="es-ES" sz="3600" b="1" dirty="0" err="1" smtClean="0">
                <a:solidFill>
                  <a:srgbClr val="C00000"/>
                </a:solidFill>
                <a:latin typeface="+mj-lt"/>
              </a:rPr>
              <a:t>Relevance</a:t>
            </a:r>
            <a:r>
              <a:rPr lang="es-ES" altLang="es-ES" sz="3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s-ES" altLang="es-ES" sz="3600" b="1" dirty="0" err="1" smtClean="0">
                <a:solidFill>
                  <a:srgbClr val="C00000"/>
                </a:solidFill>
                <a:latin typeface="+mj-lt"/>
              </a:rPr>
              <a:t>Theory</a:t>
            </a:r>
            <a:r>
              <a:rPr lang="es-ES" altLang="es-ES" sz="3600" b="1" dirty="0" smtClean="0">
                <a:solidFill>
                  <a:srgbClr val="C00000"/>
                </a:solidFill>
                <a:latin typeface="+mj-lt"/>
              </a:rPr>
              <a:t> (RT)</a:t>
            </a:r>
            <a:endParaRPr lang="es-ES" altLang="es-ES" sz="3600" dirty="0" smtClean="0">
              <a:latin typeface="+mj-lt"/>
            </a:endParaRPr>
          </a:p>
          <a:p>
            <a:pPr marL="269875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s-ES" altLang="es-ES" sz="2400" dirty="0" err="1" smtClean="0"/>
              <a:t>Communication</a:t>
            </a:r>
            <a:r>
              <a:rPr lang="es-ES" altLang="es-ES" sz="2400" dirty="0" smtClean="0"/>
              <a:t>    </a:t>
            </a:r>
            <a:r>
              <a:rPr lang="es-ES" altLang="es-ES" sz="2400" dirty="0" err="1" smtClean="0"/>
              <a:t>is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primarily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an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inferential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process</a:t>
            </a:r>
            <a:endParaRPr lang="es-ES" altLang="es-ES" sz="2400" dirty="0" smtClean="0"/>
          </a:p>
          <a:p>
            <a:pPr marL="269875"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                                  </a:t>
            </a:r>
            <a:r>
              <a:rPr lang="es-ES" altLang="es-ES" sz="2400" dirty="0" err="1" smtClean="0"/>
              <a:t>involves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mind-reading</a:t>
            </a:r>
            <a:endParaRPr lang="es-ES" altLang="es-ES" sz="2400" dirty="0" smtClean="0"/>
          </a:p>
          <a:p>
            <a:pPr marL="269875">
              <a:spcBef>
                <a:spcPts val="0"/>
              </a:spcBef>
              <a:buNone/>
              <a:defRPr/>
            </a:pPr>
            <a:endParaRPr lang="es-ES" altLang="es-ES" sz="24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 	</a:t>
            </a:r>
            <a:r>
              <a:rPr lang="es-ES" altLang="es-ES" sz="2400" dirty="0" err="1" smtClean="0"/>
              <a:t>Hearers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recover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speaker’s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intended</a:t>
            </a:r>
            <a:r>
              <a:rPr lang="es-ES" altLang="es-ES" sz="24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	</a:t>
            </a:r>
            <a:r>
              <a:rPr lang="es-ES" altLang="es-ES" sz="2400" dirty="0" err="1" smtClean="0"/>
              <a:t>meaning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using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evidence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provided</a:t>
            </a:r>
            <a:endParaRPr lang="es-ES" altLang="es-ES" sz="24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s-ES" altLang="es-ES" sz="2400" dirty="0" smtClean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s-ES" altLang="es-ES" sz="2400" dirty="0" smtClean="0"/>
              <a:t>		   </a:t>
            </a:r>
            <a:r>
              <a:rPr lang="es-ES" altLang="es-ES" sz="2400" dirty="0" err="1" smtClean="0"/>
              <a:t>property</a:t>
            </a:r>
            <a:r>
              <a:rPr lang="es-ES" altLang="es-ES" sz="2400" dirty="0" smtClean="0"/>
              <a:t> of inputs </a:t>
            </a:r>
            <a:r>
              <a:rPr lang="es-ES" altLang="es-ES" sz="2400" dirty="0" err="1" smtClean="0"/>
              <a:t>to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cognitive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process</a:t>
            </a:r>
            <a:endParaRPr lang="es-ES" altLang="es-ES" sz="2400" dirty="0" smtClean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s-ES" altLang="es-ES" sz="2400" dirty="0" err="1" smtClean="0"/>
              <a:t>Relevance</a:t>
            </a:r>
            <a:r>
              <a:rPr lang="es-ES" altLang="es-ES" sz="2400" dirty="0" smtClean="0"/>
              <a:t> 			       </a:t>
            </a:r>
            <a:r>
              <a:rPr lang="es-ES" altLang="es-ES" sz="2400" dirty="0" err="1" smtClean="0"/>
              <a:t>processing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effort</a:t>
            </a:r>
            <a:endParaRPr lang="es-ES" altLang="es-ES" sz="2400" dirty="0" smtClean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s-ES" altLang="es-ES" sz="2400" dirty="0" smtClean="0"/>
              <a:t>		   </a:t>
            </a:r>
            <a:r>
              <a:rPr lang="es-ES" altLang="es-ES" sz="2400" dirty="0" err="1" smtClean="0"/>
              <a:t>is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assessed</a:t>
            </a:r>
            <a:endParaRPr lang="es-ES" altLang="es-ES" sz="24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				    positive </a:t>
            </a:r>
            <a:r>
              <a:rPr lang="es-ES" altLang="es-ES" sz="2400" dirty="0" err="1" smtClean="0"/>
              <a:t>cognitive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effects</a:t>
            </a:r>
            <a:endParaRPr lang="es-ES" altLang="es-ES" sz="24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s-ES" altLang="es-ES" sz="2400" dirty="0" smtClean="0"/>
              <a:t>			        </a:t>
            </a:r>
            <a:r>
              <a:rPr lang="es-ES" altLang="es-ES" sz="2400" dirty="0" err="1" smtClean="0"/>
              <a:t>build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an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interpretation</a:t>
            </a:r>
            <a:r>
              <a:rPr lang="es-ES" altLang="es-ES" sz="2400" dirty="0" smtClean="0"/>
              <a:t> of </a:t>
            </a:r>
            <a:r>
              <a:rPr lang="es-ES" altLang="es-ES" sz="2400" dirty="0" err="1" smtClean="0"/>
              <a:t>speaker’s</a:t>
            </a: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ES" altLang="es-ES" sz="2400" dirty="0" err="1" smtClean="0"/>
              <a:t>Hearer’s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goal</a:t>
            </a:r>
            <a:r>
              <a:rPr lang="es-ES" altLang="es-ES" sz="2400" dirty="0" smtClean="0"/>
              <a:t>     </a:t>
            </a:r>
            <a:r>
              <a:rPr lang="es-ES" altLang="es-ES" sz="2400" dirty="0" err="1" smtClean="0"/>
              <a:t>utterance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that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meets</a:t>
            </a:r>
            <a:r>
              <a:rPr lang="es-ES" altLang="es-ES" sz="2400" dirty="0" smtClean="0"/>
              <a:t> </a:t>
            </a:r>
            <a:r>
              <a:rPr lang="es-ES" altLang="es-ES" sz="2400" dirty="0" err="1" smtClean="0"/>
              <a:t>his</a:t>
            </a:r>
            <a:r>
              <a:rPr lang="es-ES" altLang="es-ES" sz="2400" dirty="0" smtClean="0"/>
              <a:t>      				        </a:t>
            </a:r>
            <a:r>
              <a:rPr lang="es-ES" altLang="es-ES" sz="2400" dirty="0" err="1" smtClean="0"/>
              <a:t>expectations</a:t>
            </a:r>
            <a:r>
              <a:rPr lang="es-ES" altLang="es-ES" sz="2400" dirty="0" smtClean="0"/>
              <a:t> of </a:t>
            </a:r>
            <a:r>
              <a:rPr lang="es-ES" altLang="es-ES" sz="2400" dirty="0" err="1" smtClean="0"/>
              <a:t>relevance</a:t>
            </a: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s-ES" altLang="es-ES" sz="1800" dirty="0" smtClean="0"/>
          </a:p>
        </p:txBody>
      </p:sp>
      <p:sp>
        <p:nvSpPr>
          <p:cNvPr id="8197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8198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9" name="8 Abrir llave"/>
          <p:cNvSpPr/>
          <p:nvPr/>
        </p:nvSpPr>
        <p:spPr>
          <a:xfrm>
            <a:off x="4211960" y="620688"/>
            <a:ext cx="288032" cy="864096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curvada hacia la izquierda"/>
          <p:cNvSpPr/>
          <p:nvPr/>
        </p:nvSpPr>
        <p:spPr>
          <a:xfrm>
            <a:off x="7596336" y="1196752"/>
            <a:ext cx="576064" cy="792088"/>
          </a:xfrm>
          <a:prstGeom prst="curved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5364088" y="3717032"/>
            <a:ext cx="576064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364088" y="4149080"/>
            <a:ext cx="504056" cy="28803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Abrir llave"/>
          <p:cNvSpPr/>
          <p:nvPr/>
        </p:nvSpPr>
        <p:spPr>
          <a:xfrm>
            <a:off x="3851920" y="5301208"/>
            <a:ext cx="288032" cy="108012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203848" y="3284984"/>
            <a:ext cx="504056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203848" y="3717032"/>
            <a:ext cx="504056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1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160746" y="2744924"/>
            <a:ext cx="6120682" cy="129614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_tradnl" altLang="es-ES" sz="3600" b="1" dirty="0" err="1" smtClean="0">
                <a:solidFill>
                  <a:srgbClr val="C00000"/>
                </a:solidFill>
              </a:rPr>
              <a:t>Relevance</a:t>
            </a:r>
            <a:r>
              <a:rPr lang="es-ES_tradnl" altLang="es-ES" sz="3600" b="1" dirty="0" smtClean="0">
                <a:solidFill>
                  <a:srgbClr val="C00000"/>
                </a:solidFill>
              </a:rPr>
              <a:t> </a:t>
            </a:r>
            <a:r>
              <a:rPr lang="es-ES_tradnl" altLang="es-ES" sz="3600" b="1" dirty="0" err="1" smtClean="0">
                <a:solidFill>
                  <a:srgbClr val="C00000"/>
                </a:solidFill>
              </a:rPr>
              <a:t>Theory</a:t>
            </a:r>
            <a:r>
              <a:rPr lang="es-ES_tradnl" altLang="es-ES" sz="3600" b="1" dirty="0" smtClean="0">
                <a:solidFill>
                  <a:srgbClr val="C00000"/>
                </a:solidFill>
              </a:rPr>
              <a:t> (RT)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619672" y="692696"/>
            <a:ext cx="7381453" cy="6165303"/>
          </a:xfrm>
        </p:spPr>
        <p:txBody>
          <a:bodyPr/>
          <a:lstStyle/>
          <a:p>
            <a:pPr marL="0" indent="0" algn="ctr">
              <a:spcBef>
                <a:spcPts val="3000"/>
              </a:spcBef>
              <a:buFont typeface="Wingdings" pitchFamily="2" charset="2"/>
              <a:buChar char="Ø"/>
              <a:defRPr/>
            </a:pPr>
            <a:r>
              <a:rPr lang="es-ES_tradnl" altLang="es-ES" sz="2400" dirty="0" smtClean="0"/>
              <a:t>Gap </a:t>
            </a:r>
            <a:r>
              <a:rPr lang="es-ES_tradnl" altLang="es-ES" sz="2400" dirty="0" err="1" smtClean="0"/>
              <a:t>between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linguistic</a:t>
            </a:r>
            <a:r>
              <a:rPr lang="es-ES_tradnl" altLang="es-ES" sz="2400" dirty="0" smtClean="0"/>
              <a:t> (</a:t>
            </a:r>
            <a:r>
              <a:rPr lang="es-ES_tradnl" altLang="es-ES" sz="2400" dirty="0" err="1" smtClean="0"/>
              <a:t>underspecified</a:t>
            </a:r>
            <a:r>
              <a:rPr lang="es-ES_tradnl" altLang="es-ES" sz="2400" dirty="0" smtClean="0"/>
              <a:t>) </a:t>
            </a:r>
            <a:r>
              <a:rPr lang="es-ES_tradnl" altLang="es-ES" sz="2400" dirty="0" err="1" smtClean="0"/>
              <a:t>meaning</a:t>
            </a:r>
            <a:r>
              <a:rPr lang="es-ES_tradnl" altLang="es-ES" sz="2400" dirty="0" smtClean="0"/>
              <a:t> &amp; </a:t>
            </a:r>
            <a:r>
              <a:rPr lang="es-ES_tradnl" altLang="es-ES" sz="2400" dirty="0" err="1" smtClean="0"/>
              <a:t>speaker’s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meaning</a:t>
            </a:r>
            <a:r>
              <a:rPr lang="es-ES_tradnl" altLang="es-ES" sz="2400" dirty="0" smtClean="0"/>
              <a:t>?</a:t>
            </a:r>
          </a:p>
          <a:p>
            <a:pPr marL="0" indent="0" algn="ctr">
              <a:spcBef>
                <a:spcPts val="3000"/>
              </a:spcBef>
              <a:buNone/>
              <a:defRPr/>
            </a:pPr>
            <a:r>
              <a:rPr lang="es-ES_tradnl" altLang="es-ES" sz="2400" dirty="0" smtClean="0"/>
              <a:t>Mutual </a:t>
            </a:r>
            <a:r>
              <a:rPr lang="es-ES_tradnl" altLang="es-ES" sz="2400" dirty="0" err="1" smtClean="0"/>
              <a:t>adjustment</a:t>
            </a:r>
            <a:r>
              <a:rPr lang="es-ES_tradnl" altLang="es-ES" sz="2400" dirty="0" smtClean="0"/>
              <a:t> of</a:t>
            </a:r>
          </a:p>
          <a:p>
            <a:pPr marL="0" indent="0" algn="just">
              <a:spcBef>
                <a:spcPts val="2400"/>
              </a:spcBef>
              <a:buNone/>
              <a:defRPr/>
            </a:pPr>
            <a:endParaRPr lang="es-ES_tradnl" altLang="es-ES" sz="2400" dirty="0" smtClean="0"/>
          </a:p>
          <a:p>
            <a:pPr marL="0" indent="0" algn="just">
              <a:spcBef>
                <a:spcPts val="2400"/>
              </a:spcBef>
              <a:buNone/>
              <a:defRPr/>
            </a:pPr>
            <a:r>
              <a:rPr lang="es-ES_tradnl" altLang="es-ES" sz="2400" dirty="0" err="1" smtClean="0"/>
              <a:t>explicit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content</a:t>
            </a:r>
            <a:r>
              <a:rPr lang="es-ES_tradnl" altLang="es-ES" sz="2400" dirty="0" smtClean="0"/>
              <a:t>	contextual 		</a:t>
            </a:r>
            <a:r>
              <a:rPr lang="es-ES_tradnl" altLang="es-ES" sz="2400" dirty="0" err="1" smtClean="0"/>
              <a:t>contextual</a:t>
            </a:r>
            <a:r>
              <a:rPr lang="es-ES_tradnl" altLang="es-ES" sz="2400" dirty="0" smtClean="0"/>
              <a:t> (</a:t>
            </a:r>
            <a:r>
              <a:rPr lang="es-ES_tradnl" altLang="es-ES" sz="2400" dirty="0" err="1" smtClean="0"/>
              <a:t>explicature</a:t>
            </a:r>
            <a:r>
              <a:rPr lang="es-ES_tradnl" altLang="es-ES" sz="2400" dirty="0" smtClean="0"/>
              <a:t>)		</a:t>
            </a:r>
            <a:r>
              <a:rPr lang="es-ES_tradnl" altLang="es-ES" sz="2400" dirty="0" err="1" smtClean="0"/>
              <a:t>assumptions</a:t>
            </a:r>
            <a:r>
              <a:rPr lang="es-ES_tradnl" altLang="es-ES" sz="2400" dirty="0" smtClean="0"/>
              <a:t>		</a:t>
            </a:r>
            <a:r>
              <a:rPr lang="es-ES_tradnl" altLang="es-ES" sz="2400" dirty="0" err="1" smtClean="0"/>
              <a:t>implications</a:t>
            </a:r>
            <a:endParaRPr lang="es-ES_tradnl" altLang="es-ES" sz="2400" dirty="0" smtClean="0"/>
          </a:p>
          <a:p>
            <a:pPr marL="0" indent="0" algn="ctr">
              <a:spcBef>
                <a:spcPct val="50000"/>
              </a:spcBef>
              <a:buNone/>
              <a:defRPr/>
            </a:pPr>
            <a:endParaRPr lang="es-ES_tradnl" altLang="es-ES" sz="2400" dirty="0" smtClean="0"/>
          </a:p>
          <a:p>
            <a:pPr marL="0" indent="0" algn="just">
              <a:spcBef>
                <a:spcPct val="50000"/>
              </a:spcBef>
              <a:buFontTx/>
              <a:buNone/>
              <a:defRPr/>
            </a:pPr>
            <a:r>
              <a:rPr lang="es-ES_tradnl" altLang="es-ES" sz="2400" u="sng" dirty="0" err="1" smtClean="0"/>
              <a:t>RT’s</a:t>
            </a:r>
            <a:r>
              <a:rPr lang="es-ES_tradnl" altLang="es-ES" sz="2400" u="sng" dirty="0" smtClean="0"/>
              <a:t> </a:t>
            </a:r>
            <a:r>
              <a:rPr lang="es-ES_tradnl" altLang="es-ES" sz="2400" u="sng" dirty="0" err="1" smtClean="0"/>
              <a:t>claim</a:t>
            </a:r>
            <a:r>
              <a:rPr lang="es-ES_tradnl" altLang="es-ES" sz="2400" dirty="0" smtClean="0"/>
              <a:t>: </a:t>
            </a:r>
            <a:r>
              <a:rPr lang="es-ES_tradnl" altLang="es-ES" sz="2400" dirty="0" err="1" smtClean="0"/>
              <a:t>hearers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construct</a:t>
            </a:r>
            <a:r>
              <a:rPr lang="es-ES_tradnl" altLang="es-ES" sz="2400" dirty="0" smtClean="0"/>
              <a:t> (</a:t>
            </a:r>
            <a:r>
              <a:rPr lang="es-ES_tradnl" altLang="es-ES" sz="2400" dirty="0" err="1" smtClean="0"/>
              <a:t>ocassion-specific</a:t>
            </a:r>
            <a:r>
              <a:rPr lang="es-ES_tradnl" altLang="es-ES" sz="2400" dirty="0" smtClean="0"/>
              <a:t>) </a:t>
            </a:r>
            <a:r>
              <a:rPr lang="es-ES_tradnl" altLang="es-ES" sz="2400" dirty="0" err="1" smtClean="0"/>
              <a:t>concepts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during</a:t>
            </a:r>
            <a:r>
              <a:rPr lang="es-ES_tradnl" altLang="es-ES" sz="2400" dirty="0" smtClean="0"/>
              <a:t> on-line </a:t>
            </a:r>
            <a:r>
              <a:rPr lang="es-ES_tradnl" altLang="es-ES" sz="2400" dirty="0" err="1" smtClean="0"/>
              <a:t>comprehension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from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linguistically-specified</a:t>
            </a:r>
            <a:r>
              <a:rPr lang="es-ES_tradnl" altLang="es-ES" sz="2400" dirty="0" smtClean="0"/>
              <a:t> </a:t>
            </a:r>
            <a:r>
              <a:rPr lang="es-ES_tradnl" altLang="es-ES" sz="2400" dirty="0" err="1" smtClean="0"/>
              <a:t>meanings</a:t>
            </a:r>
            <a:r>
              <a:rPr lang="es-ES_tradnl" altLang="es-ES" sz="2400" dirty="0" smtClean="0"/>
              <a:t>. </a:t>
            </a:r>
          </a:p>
          <a:p>
            <a:pPr algn="just">
              <a:spcBef>
                <a:spcPct val="50000"/>
              </a:spcBef>
              <a:buFontTx/>
              <a:buNone/>
              <a:defRPr/>
            </a:pPr>
            <a:endParaRPr lang="es-ES_tradnl" altLang="es-ES" sz="2000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  <a:buFontTx/>
              <a:buNone/>
              <a:defRPr/>
            </a:pPr>
            <a:endParaRPr lang="es-ES" altLang="es-ES" sz="2000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  <a:buFontTx/>
              <a:buNone/>
              <a:defRPr/>
            </a:pPr>
            <a:endParaRPr lang="es-ES" altLang="es-ES" sz="2000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  <a:buFontTx/>
              <a:buNone/>
              <a:defRPr/>
            </a:pPr>
            <a:endParaRPr lang="es-ES" altLang="es-ES" sz="2000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  <a:buFontTx/>
              <a:buNone/>
              <a:defRPr/>
            </a:pPr>
            <a:endParaRPr lang="es-ES" altLang="es-ES" sz="2000" dirty="0" smtClean="0">
              <a:solidFill>
                <a:srgbClr val="0000FF"/>
              </a:solidFill>
            </a:endParaRPr>
          </a:p>
          <a:p>
            <a:pPr algn="just">
              <a:spcBef>
                <a:spcPct val="50000"/>
              </a:spcBef>
              <a:buFontTx/>
              <a:buNone/>
              <a:defRPr/>
            </a:pPr>
            <a:endParaRPr lang="es-ES" altLang="es-ES" sz="2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altLang="es-E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altLang="es-ES" sz="1800" dirty="0" smtClean="0"/>
          </a:p>
        </p:txBody>
      </p:sp>
      <p:sp>
        <p:nvSpPr>
          <p:cNvPr id="9221" name="AutoShape 4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9222" name="AutoShape 5" descr="Resultado de imagen de logo universidad de Cádiz departamento de filología francesa e ingles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alt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907704" y="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rgbClr val="C00000"/>
                </a:solidFill>
              </a:rPr>
              <a:t>Lexical </a:t>
            </a:r>
            <a:r>
              <a:rPr lang="es-ES" sz="3600" dirty="0" err="1" smtClean="0">
                <a:solidFill>
                  <a:srgbClr val="C00000"/>
                </a:solidFill>
              </a:rPr>
              <a:t>pragmatics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14" name="13 Flecha curvada hacia la derecha"/>
          <p:cNvSpPr/>
          <p:nvPr/>
        </p:nvSpPr>
        <p:spPr>
          <a:xfrm>
            <a:off x="3203848" y="1340768"/>
            <a:ext cx="648072" cy="792088"/>
          </a:xfrm>
          <a:prstGeom prst="curv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flipH="1">
            <a:off x="3131840" y="2204864"/>
            <a:ext cx="2088232" cy="86409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220072" y="2204864"/>
            <a:ext cx="2160240" cy="9361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5148064" y="2204864"/>
            <a:ext cx="72008" cy="93610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1426</Words>
  <Application>Microsoft Office PowerPoint</Application>
  <PresentationFormat>Presentación en pantalla (4:3)</PresentationFormat>
  <Paragraphs>229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Diseño predeterminado</vt:lpstr>
      <vt:lpstr>What motivates the ham sandwich to sit at table 20:  A pragmatic account of metonymies</vt:lpstr>
      <vt:lpstr>Prueba oral presencial: Posibles formatos actuales </vt:lpstr>
      <vt:lpstr>Metonymy characteristics and challenges</vt:lpstr>
      <vt:lpstr> PREVIOUS ACCOUNTS OF METONYMY </vt:lpstr>
      <vt:lpstr>Nunberg‘s challenges</vt:lpstr>
      <vt:lpstr>(2) Conceptual metonymies</vt:lpstr>
      <vt:lpstr>PREVIOUS ACCOUNTS OF METONYMY</vt:lpstr>
      <vt:lpstr>PRAGMATIC THEORY</vt:lpstr>
      <vt:lpstr>Relevance Theory (RT)</vt:lpstr>
      <vt:lpstr>Constraints on metonymy processing</vt:lpstr>
      <vt:lpstr>Diapositiva 11</vt:lpstr>
      <vt:lpstr>Constraints on metonymy processing</vt:lpstr>
      <vt:lpstr>Diapositiva 13</vt:lpstr>
      <vt:lpstr>Uses of metonymy in communication</vt:lpstr>
      <vt:lpstr>Uses of metonymy in communication</vt:lpstr>
      <vt:lpstr>References</vt:lpstr>
      <vt:lpstr>References</vt:lpstr>
      <vt:lpstr>References</vt:lpstr>
      <vt:lpstr>Diapositiva 19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LEVEY</dc:creator>
  <cp:lastModifiedBy>Bárbara</cp:lastModifiedBy>
  <cp:revision>233</cp:revision>
  <dcterms:created xsi:type="dcterms:W3CDTF">2015-11-09T12:52:34Z</dcterms:created>
  <dcterms:modified xsi:type="dcterms:W3CDTF">2016-09-02T05:41:38Z</dcterms:modified>
</cp:coreProperties>
</file>