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2" r:id="rId3"/>
    <p:sldId id="277" r:id="rId4"/>
    <p:sldId id="285" r:id="rId5"/>
    <p:sldId id="278" r:id="rId6"/>
    <p:sldId id="284" r:id="rId7"/>
    <p:sldId id="286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9900"/>
    <a:srgbClr val="FF0066"/>
    <a:srgbClr val="FF9933"/>
    <a:srgbClr val="FFCC00"/>
    <a:srgbClr val="3333FF"/>
    <a:srgbClr val="FF6600"/>
    <a:srgbClr val="00823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8" d="100"/>
          <a:sy n="88" d="100"/>
        </p:scale>
        <p:origin x="-220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958D-7555-4F50-876D-2750CEBA8204}" type="datetimeFigureOut">
              <a:rPr lang="es-ES" smtClean="0"/>
              <a:pPr/>
              <a:t>01/12/2015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16E-DE54-4582-BAF7-8270E3332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958D-7555-4F50-876D-2750CEBA8204}" type="datetimeFigureOut">
              <a:rPr lang="es-ES" smtClean="0"/>
              <a:pPr/>
              <a:t>01/12/2015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16E-DE54-4582-BAF7-8270E3332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958D-7555-4F50-876D-2750CEBA8204}" type="datetimeFigureOut">
              <a:rPr lang="es-ES" smtClean="0"/>
              <a:pPr/>
              <a:t>01/12/2015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16E-DE54-4582-BAF7-8270E3332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958D-7555-4F50-876D-2750CEBA8204}" type="datetimeFigureOut">
              <a:rPr lang="es-ES" smtClean="0"/>
              <a:pPr/>
              <a:t>01/12/2015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16E-DE54-4582-BAF7-8270E3332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958D-7555-4F50-876D-2750CEBA8204}" type="datetimeFigureOut">
              <a:rPr lang="es-ES" smtClean="0"/>
              <a:pPr/>
              <a:t>01/12/2015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16E-DE54-4582-BAF7-8270E3332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958D-7555-4F50-876D-2750CEBA8204}" type="datetimeFigureOut">
              <a:rPr lang="es-ES" smtClean="0"/>
              <a:pPr/>
              <a:t>01/12/2015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16E-DE54-4582-BAF7-8270E3332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958D-7555-4F50-876D-2750CEBA8204}" type="datetimeFigureOut">
              <a:rPr lang="es-ES" smtClean="0"/>
              <a:pPr/>
              <a:t>01/12/2015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16E-DE54-4582-BAF7-8270E3332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958D-7555-4F50-876D-2750CEBA8204}" type="datetimeFigureOut">
              <a:rPr lang="es-ES" smtClean="0"/>
              <a:pPr/>
              <a:t>01/12/2015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16E-DE54-4582-BAF7-8270E3332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958D-7555-4F50-876D-2750CEBA8204}" type="datetimeFigureOut">
              <a:rPr lang="es-ES" smtClean="0"/>
              <a:pPr/>
              <a:t>01/12/2015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16E-DE54-4582-BAF7-8270E3332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958D-7555-4F50-876D-2750CEBA8204}" type="datetimeFigureOut">
              <a:rPr lang="es-ES" smtClean="0"/>
              <a:pPr/>
              <a:t>01/12/2015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16E-DE54-4582-BAF7-8270E3332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958D-7555-4F50-876D-2750CEBA8204}" type="datetimeFigureOut">
              <a:rPr lang="es-ES" smtClean="0"/>
              <a:pPr/>
              <a:t>01/12/2015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16E-DE54-4582-BAF7-8270E3332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9958D-7555-4F50-876D-2750CEBA8204}" type="datetimeFigureOut">
              <a:rPr lang="es-ES" smtClean="0"/>
              <a:pPr/>
              <a:t>01/12/2015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9D16E-DE54-4582-BAF7-8270E33326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arbara.eizaga@uca.e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krrVozZR2c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4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300" y="-2"/>
            <a:ext cx="9251504" cy="6875433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 rot="16200000">
            <a:off x="-2473784" y="2647408"/>
            <a:ext cx="67413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FF6600"/>
                </a:solidFill>
              </a:rPr>
              <a:t>Programa de </a:t>
            </a:r>
            <a:r>
              <a:rPr lang="es-ES" sz="3200" b="1" dirty="0" err="1" smtClean="0">
                <a:solidFill>
                  <a:srgbClr val="FF6600"/>
                </a:solidFill>
              </a:rPr>
              <a:t>Docctorado</a:t>
            </a:r>
            <a:r>
              <a:rPr lang="es-ES" sz="3200" b="1" dirty="0" smtClean="0">
                <a:solidFill>
                  <a:srgbClr val="FF6600"/>
                </a:solidFill>
              </a:rPr>
              <a:t> en </a:t>
            </a:r>
            <a:r>
              <a:rPr lang="es-ES" sz="3200" b="1" dirty="0" err="1" smtClean="0">
                <a:solidFill>
                  <a:srgbClr val="FF6600"/>
                </a:solidFill>
              </a:rPr>
              <a:t>Lingüísitca</a:t>
            </a:r>
            <a:endParaRPr lang="es-ES" sz="3200" b="1" dirty="0" smtClean="0">
              <a:solidFill>
                <a:srgbClr val="FF6600"/>
              </a:solidFill>
            </a:endParaRPr>
          </a:p>
          <a:p>
            <a:r>
              <a:rPr lang="es-ES" sz="2800" b="1" dirty="0" smtClean="0">
                <a:solidFill>
                  <a:srgbClr val="3333FF"/>
                </a:solidFill>
              </a:rPr>
              <a:t>J</a:t>
            </a:r>
            <a:r>
              <a:rPr lang="es-ES" sz="2800" b="1" dirty="0" smtClean="0">
                <a:solidFill>
                  <a:srgbClr val="0000FF"/>
                </a:solidFill>
              </a:rPr>
              <a:t>ornadas </a:t>
            </a:r>
            <a:r>
              <a:rPr lang="es-ES" sz="2800" b="1" dirty="0" err="1" smtClean="0">
                <a:solidFill>
                  <a:srgbClr val="0000FF"/>
                </a:solidFill>
              </a:rPr>
              <a:t>Predoctorales</a:t>
            </a:r>
            <a:r>
              <a:rPr lang="es-ES" sz="2800" b="1" dirty="0" smtClean="0">
                <a:solidFill>
                  <a:srgbClr val="0000FF"/>
                </a:solidFill>
              </a:rPr>
              <a:t>    1-3 de diciembre</a:t>
            </a:r>
          </a:p>
          <a:p>
            <a:r>
              <a:rPr lang="es-ES" sz="2800" b="1" dirty="0" smtClean="0">
                <a:solidFill>
                  <a:srgbClr val="FF6600"/>
                </a:solidFill>
              </a:rPr>
              <a:t>Curso 2015-2016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835696" y="1052736"/>
            <a:ext cx="6622503" cy="3024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solidFill>
                  <a:srgbClr val="0000FF"/>
                </a:solidFill>
              </a:rPr>
              <a:t>Áreas temáticas de investigación en </a:t>
            </a:r>
          </a:p>
          <a:p>
            <a:r>
              <a:rPr lang="es-ES" b="1" dirty="0" smtClean="0">
                <a:solidFill>
                  <a:srgbClr val="FF6600"/>
                </a:solidFill>
              </a:rPr>
              <a:t>Lingüística aplicada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2195736" y="4725144"/>
            <a:ext cx="6519668" cy="199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b="1" dirty="0" smtClean="0">
                <a:solidFill>
                  <a:srgbClr val="0000FF"/>
                </a:solidFill>
              </a:rPr>
              <a:t>Bárbara </a:t>
            </a:r>
            <a:r>
              <a:rPr lang="es-ES" b="1" dirty="0" err="1" smtClean="0">
                <a:solidFill>
                  <a:srgbClr val="0000FF"/>
                </a:solidFill>
              </a:rPr>
              <a:t>Eizaga</a:t>
            </a:r>
            <a:r>
              <a:rPr lang="es-ES" b="1" dirty="0" smtClean="0">
                <a:solidFill>
                  <a:srgbClr val="0000FF"/>
                </a:solidFill>
              </a:rPr>
              <a:t> Rebollar</a:t>
            </a:r>
          </a:p>
          <a:p>
            <a:pPr marL="0" indent="0" algn="ctr">
              <a:buNone/>
            </a:pPr>
            <a:r>
              <a:rPr lang="es-ES" sz="2400" dirty="0" smtClean="0">
                <a:solidFill>
                  <a:srgbClr val="FF6600"/>
                </a:solidFill>
              </a:rPr>
              <a:t>Email: </a:t>
            </a:r>
            <a:r>
              <a:rPr lang="es-ES" sz="2400" dirty="0" smtClean="0">
                <a:solidFill>
                  <a:srgbClr val="FF6600"/>
                </a:solidFill>
                <a:hlinkClick r:id="rId3"/>
              </a:rPr>
              <a:t>barbara.eizaga@uca.es</a:t>
            </a:r>
            <a:endParaRPr lang="es-ES" sz="2400" dirty="0" smtClean="0">
              <a:solidFill>
                <a:srgbClr val="FF6600"/>
              </a:solidFill>
            </a:endParaRPr>
          </a:p>
          <a:p>
            <a:pPr marL="0" indent="0" algn="ctr">
              <a:buNone/>
            </a:pPr>
            <a:r>
              <a:rPr lang="es-ES" sz="2400" dirty="0" smtClean="0">
                <a:solidFill>
                  <a:srgbClr val="FF6600"/>
                </a:solidFill>
              </a:rPr>
              <a:t>Despacho: A2.16</a:t>
            </a:r>
          </a:p>
          <a:p>
            <a:pPr marL="0" indent="0" algn="r">
              <a:buNone/>
            </a:pPr>
            <a:r>
              <a:rPr lang="es-ES" sz="1800" dirty="0" smtClean="0">
                <a:solidFill>
                  <a:srgbClr val="7030A0"/>
                </a:solidFill>
              </a:rPr>
              <a:t>2 de diciembre de 2015</a:t>
            </a:r>
            <a:endParaRPr lang="es-ES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84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4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7290" y="0"/>
            <a:ext cx="7329510" cy="785794"/>
          </a:xfrm>
        </p:spPr>
        <p:txBody>
          <a:bodyPr/>
          <a:lstStyle/>
          <a:p>
            <a:r>
              <a:rPr lang="es-ES" dirty="0" smtClean="0">
                <a:solidFill>
                  <a:srgbClr val="0000FF"/>
                </a:solidFill>
              </a:rPr>
              <a:t>Pragmática</a:t>
            </a:r>
            <a:endParaRPr lang="es-ES_tradnl" dirty="0">
              <a:solidFill>
                <a:srgbClr val="0000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42928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s-ES" dirty="0" smtClean="0"/>
          </a:p>
          <a:p>
            <a:pPr algn="just"/>
            <a:endParaRPr lang="es-ES_tradnl" dirty="0"/>
          </a:p>
        </p:txBody>
      </p:sp>
      <p:sp>
        <p:nvSpPr>
          <p:cNvPr id="6" name="5 Elipse"/>
          <p:cNvSpPr/>
          <p:nvPr/>
        </p:nvSpPr>
        <p:spPr>
          <a:xfrm>
            <a:off x="3643306" y="2928934"/>
            <a:ext cx="1785950" cy="121444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/>
          </a:p>
          <a:p>
            <a:pPr algn="ctr"/>
            <a:r>
              <a:rPr lang="es-ES" b="1" dirty="0" smtClean="0"/>
              <a:t>Pragmática</a:t>
            </a:r>
          </a:p>
          <a:p>
            <a:pPr algn="ctr"/>
            <a:endParaRPr lang="es-ES_tradnl" dirty="0"/>
          </a:p>
        </p:txBody>
      </p:sp>
      <p:sp>
        <p:nvSpPr>
          <p:cNvPr id="7" name="6 Elipse"/>
          <p:cNvSpPr/>
          <p:nvPr/>
        </p:nvSpPr>
        <p:spPr>
          <a:xfrm>
            <a:off x="142844" y="357166"/>
            <a:ext cx="3571932" cy="285752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u="sng" dirty="0" smtClean="0">
                <a:solidFill>
                  <a:schemeClr val="tx1"/>
                </a:solidFill>
              </a:rPr>
              <a:t>Análisis conversacional</a:t>
            </a:r>
            <a:r>
              <a:rPr lang="es-ES" dirty="0" smtClean="0">
                <a:solidFill>
                  <a:schemeClr val="tx1"/>
                </a:solidFill>
              </a:rPr>
              <a:t>: contexto, marcas paralingüísticas, localización temporal y espacial, teorías del significado, dimensión explícito-implícito, relación hablante-oyente</a:t>
            </a:r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5286380" y="785794"/>
            <a:ext cx="3714776" cy="2357454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b="1" dirty="0" smtClean="0">
              <a:solidFill>
                <a:schemeClr val="tx1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142844" y="3429000"/>
            <a:ext cx="3500462" cy="3286148"/>
          </a:xfrm>
          <a:prstGeom prst="ellipse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000" u="sng" dirty="0" smtClean="0"/>
              <a:t>Pragmática léxica/ creación cognitiva</a:t>
            </a:r>
            <a:r>
              <a:rPr lang="es-ES" sz="2000" dirty="0" smtClean="0">
                <a:solidFill>
                  <a:schemeClr val="bg1"/>
                </a:solidFill>
              </a:rPr>
              <a:t>: </a:t>
            </a:r>
            <a:r>
              <a:rPr lang="es-ES" sz="2000" dirty="0" smtClean="0"/>
              <a:t>lenguaje figurado </a:t>
            </a:r>
            <a:r>
              <a:rPr lang="es-ES" sz="2000" dirty="0" smtClean="0">
                <a:solidFill>
                  <a:schemeClr val="bg1"/>
                </a:solidFill>
              </a:rPr>
              <a:t>(metáfora, modismos, hipérboles, metonimia,  humor), ironía, neologismos, categorías y conceptos</a:t>
            </a: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3857620" y="1785926"/>
            <a:ext cx="1357322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16200000" flipV="1">
            <a:off x="3464711" y="2678901"/>
            <a:ext cx="428628" cy="35719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>
            <a:off x="3500430" y="3929066"/>
            <a:ext cx="357190" cy="35719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38 Imagen" descr="globalizacion-600x3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500042"/>
            <a:ext cx="3714776" cy="2786082"/>
          </a:xfrm>
          <a:prstGeom prst="ellipse">
            <a:avLst/>
          </a:prstGeom>
        </p:spPr>
      </p:pic>
      <p:pic>
        <p:nvPicPr>
          <p:cNvPr id="40" name="39 Imagen" descr="Imagen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3929066"/>
            <a:ext cx="3714776" cy="2786082"/>
          </a:xfrm>
          <a:prstGeom prst="ellipse">
            <a:avLst/>
          </a:prstGeom>
        </p:spPr>
      </p:pic>
      <p:cxnSp>
        <p:nvCxnSpPr>
          <p:cNvPr id="41" name="40 Conector recto de flecha"/>
          <p:cNvCxnSpPr/>
          <p:nvPr/>
        </p:nvCxnSpPr>
        <p:spPr>
          <a:xfrm>
            <a:off x="4000496" y="5500702"/>
            <a:ext cx="1214446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rot="16200000" flipH="1">
            <a:off x="5286380" y="3929066"/>
            <a:ext cx="428628" cy="42862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rot="5400000" flipH="1" flipV="1">
            <a:off x="5107785" y="2678901"/>
            <a:ext cx="428628" cy="35719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" name="VkrrVozZR2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15816" y="4793686"/>
            <a:ext cx="3657600" cy="2057400"/>
          </a:xfrm>
          <a:prstGeom prst="rect">
            <a:avLst/>
          </a:prstGeom>
        </p:spPr>
      </p:pic>
      <p:pic>
        <p:nvPicPr>
          <p:cNvPr id="4" name="3 Imagen" descr="49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9037" y="0"/>
            <a:ext cx="9183037" cy="697132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79512" y="0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solidFill>
                  <a:srgbClr val="0000FF"/>
                </a:solidFill>
              </a:rPr>
              <a:t>Lenguaje y cognición en interacción</a:t>
            </a:r>
            <a:endParaRPr lang="es-ES" sz="4400" dirty="0">
              <a:solidFill>
                <a:srgbClr val="0000FF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6520" y="858062"/>
            <a:ext cx="886999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3000" dirty="0" smtClean="0"/>
              <a:t>Filosofía de la mente y ciencia cognitiva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3000" dirty="0"/>
              <a:t>Lenguaje en interacción: </a:t>
            </a:r>
            <a:r>
              <a:rPr lang="es-ES" sz="3200" dirty="0" smtClean="0"/>
              <a:t>caracterización del lenguaje como facultad humana desde su base biológica hasta su desarrollo social, intencionalidad</a:t>
            </a:r>
            <a:endParaRPr lang="es-ES" sz="3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3000" dirty="0" smtClean="0"/>
              <a:t>Cognitivismo clásico vs. Conexionismo: analogía ordenador-mente vs. </a:t>
            </a:r>
          </a:p>
          <a:p>
            <a:pPr marL="285750" indent="-285750" algn="just"/>
            <a:r>
              <a:rPr lang="es-ES" sz="3000" dirty="0" smtClean="0"/>
              <a:t>cerebro-red neuronal </a:t>
            </a:r>
          </a:p>
          <a:p>
            <a:pPr marL="285750" indent="-285750" algn="just"/>
            <a:r>
              <a:rPr lang="es-ES" sz="3000" dirty="0" smtClean="0"/>
              <a:t>(inteligencia artificial) </a:t>
            </a:r>
          </a:p>
          <a:p>
            <a:pPr marL="285750" indent="-285750" algn="just"/>
            <a:endParaRPr lang="es-ES" sz="3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3000" dirty="0" smtClean="0"/>
              <a:t>Percepción</a:t>
            </a:r>
            <a:r>
              <a:rPr lang="es-ES" sz="3000" dirty="0"/>
              <a:t>, atención y </a:t>
            </a:r>
            <a:r>
              <a:rPr lang="es-ES" sz="3000" dirty="0" smtClean="0"/>
              <a:t>memoria: referencialidad, ceguera al cambio, etc.</a:t>
            </a:r>
            <a:endParaRPr lang="es-ES" sz="3000" dirty="0"/>
          </a:p>
        </p:txBody>
      </p:sp>
      <p:pic>
        <p:nvPicPr>
          <p:cNvPr id="9" name="8 Imagen" descr="índic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3857628"/>
            <a:ext cx="2638427" cy="165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83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  <p:controls>
      <p:control spid="1026" name="ShockwaveFlash1" r:id="rId2" imgW="9144000" imgH="68580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4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286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14282" y="260648"/>
            <a:ext cx="86781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solidFill>
                  <a:srgbClr val="0000FF"/>
                </a:solidFill>
              </a:rPr>
              <a:t>Psicolingüística </a:t>
            </a:r>
            <a:endParaRPr lang="es-ES" sz="4400" dirty="0">
              <a:solidFill>
                <a:srgbClr val="0000FF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1000109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3000" dirty="0" smtClean="0"/>
              <a:t>Adquisición y desarrollo del lenguaje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3000" dirty="0" smtClean="0"/>
              <a:t>Procesamiento del lenguaje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3000" dirty="0" smtClean="0"/>
              <a:t>Procesamiento de las </a:t>
            </a:r>
          </a:p>
          <a:p>
            <a:pPr marL="342900" indent="-342900">
              <a:spcAft>
                <a:spcPts val="1200"/>
              </a:spcAft>
            </a:pPr>
            <a:r>
              <a:rPr lang="es-ES" sz="3000" dirty="0" smtClean="0"/>
              <a:t>    emociones o </a:t>
            </a:r>
          </a:p>
          <a:p>
            <a:pPr marL="342900" indent="-342900">
              <a:spcAft>
                <a:spcPts val="1200"/>
              </a:spcAft>
            </a:pPr>
            <a:r>
              <a:rPr lang="es-ES" sz="3000" dirty="0" smtClean="0"/>
              <a:t>    información emocional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3000" dirty="0" smtClean="0"/>
              <a:t>Relación entre memoria y </a:t>
            </a:r>
          </a:p>
          <a:p>
            <a:pPr marL="342900" indent="-342900">
              <a:spcAft>
                <a:spcPts val="1200"/>
              </a:spcAft>
            </a:pPr>
            <a:r>
              <a:rPr lang="es-ES" sz="3000" dirty="0" smtClean="0"/>
              <a:t>    lenguaje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3000" dirty="0" smtClean="0"/>
              <a:t>Personalidad y estilo de </a:t>
            </a:r>
          </a:p>
          <a:p>
            <a:pPr marL="342900" indent="-342900">
              <a:spcAft>
                <a:spcPts val="1200"/>
              </a:spcAft>
            </a:pPr>
            <a:r>
              <a:rPr lang="es-ES" sz="3000" dirty="0" smtClean="0"/>
              <a:t>    habla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ES" sz="3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ES" sz="3000" dirty="0"/>
          </a:p>
        </p:txBody>
      </p:sp>
      <p:pic>
        <p:nvPicPr>
          <p:cNvPr id="9" name="8 Marcador de contenido" descr="basic emotions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86314" y="2214554"/>
            <a:ext cx="4214842" cy="4143404"/>
          </a:xfrm>
        </p:spPr>
      </p:pic>
    </p:spTree>
    <p:extLst>
      <p:ext uri="{BB962C8B-B14F-4D97-AF65-F5344CB8AC3E}">
        <p14:creationId xmlns:p14="http://schemas.microsoft.com/office/powerpoint/2010/main" xmlns="" val="371886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4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1142984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00FF"/>
                </a:solidFill>
              </a:rPr>
              <a:t>Adquisición y evaluación de segundas lenguas </a:t>
            </a:r>
            <a:endParaRPr lang="es-ES_tradnl" dirty="0">
              <a:solidFill>
                <a:srgbClr val="0000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535785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_tradnl" sz="2400" i="1" dirty="0" smtClean="0"/>
              <a:t>Evaluación en inglés según el Marco Común Europeo de Referencia para las lenguas (MCERL): Percepción, variabilidad y estandarización (Proyecto I+D+I)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400" dirty="0" smtClean="0"/>
              <a:t>Fiabilidad y estandarización de las pruebas orales acreditadoras de idiomas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s-ES" sz="2400" dirty="0" smtClean="0"/>
              <a:t>Adecuación de los descriptores utilizados en la competencia oral del MCERL al uso comunicativo de una segunda lengua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s-ES" sz="2400" dirty="0" smtClean="0"/>
              <a:t>Análisis de </a:t>
            </a:r>
            <a:r>
              <a:rPr lang="es-ES_tradnl" sz="2400" dirty="0" smtClean="0"/>
              <a:t>los aspectos de la percepción (fluidez, pronunciación, vocabulario, inteligibilidad, etc.) más determinantes a la hora de evaluar la prueba oral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s-ES_tradnl" sz="2400" dirty="0" smtClean="0"/>
              <a:t>Análisis de los factores tanto lingüísticos como no lingüísticos (culturales, sociales y pragmáticos) causantes de la variabilidad en la percepción del nivel oral de inglés.</a:t>
            </a:r>
            <a:endParaRPr lang="es-ES" sz="2400" dirty="0" smtClean="0"/>
          </a:p>
          <a:p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3 Imagen" descr="4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300" y="-2"/>
            <a:ext cx="9251504" cy="6875433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57224" y="642918"/>
            <a:ext cx="750099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4400" b="1" dirty="0" smtClean="0">
              <a:solidFill>
                <a:srgbClr val="0000FF"/>
              </a:solidFill>
            </a:endParaRPr>
          </a:p>
          <a:p>
            <a:pPr algn="ctr"/>
            <a:endParaRPr lang="es-ES" sz="4400" b="1" dirty="0" smtClean="0">
              <a:solidFill>
                <a:srgbClr val="0000FF"/>
              </a:solidFill>
            </a:endParaRPr>
          </a:p>
          <a:p>
            <a:pPr algn="ctr"/>
            <a:r>
              <a:rPr lang="es-ES" sz="5400" b="1" dirty="0" smtClean="0">
                <a:solidFill>
                  <a:srgbClr val="0000FF"/>
                </a:solidFill>
              </a:rPr>
              <a:t>Muchas gracias</a:t>
            </a:r>
          </a:p>
          <a:p>
            <a:pPr algn="ctr"/>
            <a:endParaRPr lang="es-ES" sz="5400" b="1" dirty="0" smtClean="0">
              <a:solidFill>
                <a:srgbClr val="0000FF"/>
              </a:solidFill>
            </a:endParaRPr>
          </a:p>
          <a:p>
            <a:pPr algn="ctr"/>
            <a:endParaRPr lang="es-ES" sz="5400" b="1" dirty="0" smtClean="0">
              <a:solidFill>
                <a:srgbClr val="0000FF"/>
              </a:solidFill>
            </a:endParaRPr>
          </a:p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Bárbara </a:t>
            </a:r>
            <a:r>
              <a:rPr lang="es-ES" sz="2800" b="1" dirty="0" err="1" smtClean="0">
                <a:solidFill>
                  <a:srgbClr val="FF0000"/>
                </a:solidFill>
              </a:rPr>
              <a:t>Eizaga</a:t>
            </a:r>
            <a:r>
              <a:rPr lang="es-ES" sz="2800" b="1" dirty="0" smtClean="0">
                <a:solidFill>
                  <a:srgbClr val="FF0000"/>
                </a:solidFill>
              </a:rPr>
              <a:t> Rebollar</a:t>
            </a:r>
          </a:p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Universidad de Cádiz</a:t>
            </a:r>
          </a:p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barbara.eizaga@uca.es</a:t>
            </a:r>
            <a:endParaRPr lang="es-ES_tradnl" sz="2800" b="1" dirty="0">
              <a:solidFill>
                <a:srgbClr val="FF0000"/>
              </a:solidFill>
            </a:endParaRPr>
          </a:p>
        </p:txBody>
      </p:sp>
      <p:pic>
        <p:nvPicPr>
          <p:cNvPr id="6" name="5 Marcador de contenido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44" y="1714488"/>
            <a:ext cx="2000250" cy="228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ornadas predoctorales Eizaga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Jornadas predoctorales Eizaga 2015</Template>
  <TotalTime>4</TotalTime>
  <Words>300</Words>
  <Application>Microsoft Office PowerPoint</Application>
  <PresentationFormat>Presentación en pantalla (4:3)</PresentationFormat>
  <Paragraphs>46</Paragraphs>
  <Slides>7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Jornadas predoctorales Eizaga 2015</vt:lpstr>
      <vt:lpstr>Diapositiva 1</vt:lpstr>
      <vt:lpstr>Pragmática</vt:lpstr>
      <vt:lpstr>Diapositiva 3</vt:lpstr>
      <vt:lpstr>Diapositiva 4</vt:lpstr>
      <vt:lpstr>Diapositiva 5</vt:lpstr>
      <vt:lpstr>Adquisición y evaluación de segundas lenguas 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BB</dc:creator>
  <cp:lastModifiedBy>BB</cp:lastModifiedBy>
  <cp:revision>7</cp:revision>
  <dcterms:created xsi:type="dcterms:W3CDTF">2015-12-01T19:59:17Z</dcterms:created>
  <dcterms:modified xsi:type="dcterms:W3CDTF">2015-12-01T20:21:10Z</dcterms:modified>
</cp:coreProperties>
</file>