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288" r:id="rId3"/>
    <p:sldId id="283" r:id="rId4"/>
    <p:sldId id="277" r:id="rId5"/>
    <p:sldId id="261" r:id="rId6"/>
    <p:sldId id="285" r:id="rId7"/>
    <p:sldId id="286" r:id="rId8"/>
    <p:sldId id="289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1AEBD-E319-4BAC-B2C9-041800D996B0}" type="datetimeFigureOut">
              <a:rPr lang="es-ES_tradnl" smtClean="0"/>
              <a:t>09/03/2016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5E75A-43EE-426B-8ECF-8ACBE312B8C3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75A-43EE-426B-8ECF-8ACBE312B8C3}" type="slidenum">
              <a:rPr lang="es-ES_tradnl" smtClean="0"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75A-43EE-426B-8ECF-8ACBE312B8C3}" type="slidenum">
              <a:rPr lang="es-ES_tradnl" smtClean="0"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75A-43EE-426B-8ECF-8ACBE312B8C3}" type="slidenum">
              <a:rPr lang="es-ES_tradnl" smtClean="0"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75A-43EE-426B-8ECF-8ACBE312B8C3}" type="slidenum">
              <a:rPr lang="es-ES_tradnl" smtClean="0"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75A-43EE-426B-8ECF-8ACBE312B8C3}" type="slidenum">
              <a:rPr lang="es-ES_tradnl" smtClean="0"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75A-43EE-426B-8ECF-8ACBE312B8C3}" type="slidenum">
              <a:rPr lang="es-ES_tradnl" smtClean="0"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75A-43EE-426B-8ECF-8ACBE312B8C3}" type="slidenum">
              <a:rPr lang="es-ES_tradnl" smtClean="0"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75A-43EE-426B-8ECF-8ACBE312B8C3}" type="slidenum">
              <a:rPr lang="es-ES_tradnl" smtClean="0"/>
              <a:t>8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C3F5-5DE8-4551-BBF3-E140395E91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5085A-C2D0-4B7F-A169-1AC3622C66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F5F22-AD0E-4130-B711-764859D05B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B36C-FFB3-4069-B38E-D1C309EC99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0B19C-4170-42BF-ACF9-754B9D1102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A63D5-7733-43DF-88B4-4891BF45DB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4C8DD-4703-47B1-80BC-B141688CE2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0128A-CBCB-428C-9BA3-C84F301A98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E68D-65CA-4B6A-97B6-56670CE06F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7CC0-5BBD-4CCD-89FE-F2E1F0B561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EC66-F109-400B-9D4A-D039741F23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A6F18E-01A2-4CDD-A08E-20C0291386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hyperlink" Target="mailto:david.levey@uca.es" TargetMode="External"/><Relationship Id="rId4" Type="http://schemas.openxmlformats.org/officeDocument/2006/relationships/hyperlink" Target="mailto:barbara.eizaga@uca.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2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836613"/>
            <a:ext cx="7127875" cy="2879725"/>
          </a:xfrm>
        </p:spPr>
        <p:txBody>
          <a:bodyPr/>
          <a:lstStyle/>
          <a:p>
            <a:pPr eaLnBrk="1" hangingPunct="1"/>
            <a:r>
              <a:rPr lang="en-GB" altLang="es-ES" sz="3200" b="1" smtClean="0">
                <a:solidFill>
                  <a:srgbClr val="C00000"/>
                </a:solidFill>
              </a:rPr>
              <a:t>LA EVALUACIÓN POR ORDENADOR DE LA PRODUCCIÓN ORAL EN LENGUA EXTRANJERA: </a:t>
            </a:r>
            <a:br>
              <a:rPr lang="en-GB" altLang="es-ES" sz="3200" b="1" smtClean="0">
                <a:solidFill>
                  <a:srgbClr val="C00000"/>
                </a:solidFill>
              </a:rPr>
            </a:br>
            <a:r>
              <a:rPr lang="en-GB" altLang="es-ES" sz="3200" b="1" smtClean="0">
                <a:solidFill>
                  <a:srgbClr val="C00000"/>
                </a:solidFill>
              </a:rPr>
              <a:t>¿UN RETO POSIBLE?</a:t>
            </a:r>
            <a:endParaRPr lang="es-ES" altLang="es-ES" sz="3200" b="1" smtClean="0">
              <a:solidFill>
                <a:srgbClr val="C00000"/>
              </a:solidFill>
            </a:endParaRPr>
          </a:p>
        </p:txBody>
      </p:sp>
      <p:sp>
        <p:nvSpPr>
          <p:cNvPr id="2052" name="Rectangle 14"/>
          <p:cNvSpPr>
            <a:spLocks noGrp="1" noChangeArrowheads="1"/>
          </p:cNvSpPr>
          <p:nvPr>
            <p:ph type="subTitle" idx="4294967295"/>
          </p:nvPr>
        </p:nvSpPr>
        <p:spPr>
          <a:xfrm>
            <a:off x="576263" y="4292600"/>
            <a:ext cx="8296275" cy="1781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s-ES" altLang="es-ES" sz="2000" b="1" smtClean="0">
                <a:solidFill>
                  <a:srgbClr val="0000FF"/>
                </a:solidFill>
              </a:rPr>
              <a:t>        Bárbara Eizaga-Rebollar  		        David Levey 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2000" b="1" smtClean="0">
                <a:solidFill>
                  <a:srgbClr val="0000FF"/>
                </a:solidFill>
                <a:hlinkClick r:id="rId4"/>
              </a:rPr>
              <a:t>barbara.eizaga@uca.es</a:t>
            </a:r>
            <a:r>
              <a:rPr lang="es-ES" altLang="es-ES" sz="2000" b="1" smtClean="0">
                <a:solidFill>
                  <a:srgbClr val="0000FF"/>
                </a:solidFill>
              </a:rPr>
              <a:t>		</a:t>
            </a:r>
            <a:r>
              <a:rPr lang="es-ES" altLang="es-ES" sz="2000" b="1" smtClean="0">
                <a:solidFill>
                  <a:srgbClr val="0000FF"/>
                </a:solidFill>
                <a:hlinkClick r:id="rId5"/>
              </a:rPr>
              <a:t>david.levey@uca</a:t>
            </a:r>
            <a:r>
              <a:rPr lang="es-ES" altLang="es-ES" sz="2000" b="1" smtClean="0">
                <a:hlinkClick r:id="rId5"/>
              </a:rPr>
              <a:t>.es</a:t>
            </a:r>
            <a:endParaRPr lang="es-ES" altLang="es-ES" sz="2000" b="1" smtClean="0"/>
          </a:p>
          <a:p>
            <a:pPr marL="0" indent="0" eaLnBrk="1" hangingPunct="1">
              <a:buFontTx/>
              <a:buNone/>
            </a:pPr>
            <a:endParaRPr lang="es-ES" altLang="es-ES" sz="2000" smtClean="0"/>
          </a:p>
        </p:txBody>
      </p:sp>
      <p:sp>
        <p:nvSpPr>
          <p:cNvPr id="2053" name="AutoShape 8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054" name="AutoShape 10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pic>
        <p:nvPicPr>
          <p:cNvPr id="2055" name="Picture 13" descr="descarga"/>
          <p:cNvPicPr>
            <a:picLocks noChangeAspect="1" noChangeArrowheads="1"/>
          </p:cNvPicPr>
          <p:nvPr>
            <p:ph idx="4294967295"/>
          </p:nvPr>
        </p:nvPicPr>
        <p:blipFill>
          <a:blip r:embed="rId6"/>
          <a:srcRect/>
          <a:stretch>
            <a:fillRect/>
          </a:stretch>
        </p:blipFill>
        <p:spPr>
          <a:xfrm>
            <a:off x="0" y="5930900"/>
            <a:ext cx="2609850" cy="9525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Prueba oral presencial: Posibles formatos actuales </a:t>
            </a:r>
          </a:p>
        </p:txBody>
      </p:sp>
      <p:pic>
        <p:nvPicPr>
          <p:cNvPr id="3075" name="2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2 Marcador de contenido"/>
          <p:cNvSpPr>
            <a:spLocks noGrp="1"/>
          </p:cNvSpPr>
          <p:nvPr>
            <p:ph idx="1"/>
          </p:nvPr>
        </p:nvSpPr>
        <p:spPr>
          <a:xfrm>
            <a:off x="1763713" y="66675"/>
            <a:ext cx="7389812" cy="66754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s-ES" altLang="es-ES" sz="2400" u="sng" dirty="0" smtClean="0"/>
              <a:t>1 </a:t>
            </a:r>
            <a:r>
              <a:rPr lang="es-ES" altLang="es-ES" sz="2400" u="sng" dirty="0" smtClean="0"/>
              <a:t>candidato: </a:t>
            </a:r>
            <a:r>
              <a:rPr lang="es-ES" altLang="es-ES" sz="2400" u="sng" dirty="0" smtClean="0"/>
              <a:t>1 examinador</a:t>
            </a:r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FF0000"/>
                </a:solidFill>
                <a:sym typeface="Wingdings 2" pitchFamily="18" charset="2"/>
              </a:rPr>
              <a:t>  </a:t>
            </a:r>
            <a:r>
              <a:rPr lang="es-ES" altLang="es-ES" sz="2400" dirty="0" smtClean="0">
                <a:solidFill>
                  <a:srgbClr val="FF0000"/>
                </a:solidFill>
              </a:rPr>
              <a:t>Incómodo para muchos candidatos</a:t>
            </a:r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FF0000"/>
                </a:solidFill>
                <a:sym typeface="Wingdings 2" pitchFamily="18" charset="2"/>
              </a:rPr>
              <a:t> </a:t>
            </a:r>
            <a:r>
              <a:rPr lang="es-ES" altLang="es-ES" sz="2400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s-ES" altLang="es-ES" sz="2400" dirty="0" smtClean="0">
                <a:solidFill>
                  <a:srgbClr val="FF0000"/>
                </a:solidFill>
              </a:rPr>
              <a:t>Difícil para el examinador hablar, escuchar, anotar y evaluar </a:t>
            </a:r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FF0000"/>
                </a:solidFill>
                <a:sym typeface="Wingdings 2" pitchFamily="18" charset="2"/>
              </a:rPr>
              <a:t> </a:t>
            </a:r>
            <a:r>
              <a:rPr lang="es-ES" altLang="es-ES" sz="2400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s-ES" altLang="es-ES" sz="2400" dirty="0" smtClean="0">
                <a:solidFill>
                  <a:srgbClr val="FF0000"/>
                </a:solidFill>
              </a:rPr>
              <a:t>Poco efectivo en tiempo y recursos</a:t>
            </a:r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FF0000"/>
                </a:solidFill>
                <a:sym typeface="Wingdings 2" pitchFamily="18" charset="2"/>
              </a:rPr>
              <a:t> </a:t>
            </a:r>
            <a:r>
              <a:rPr lang="es-ES" altLang="es-ES" sz="2400" dirty="0" smtClean="0">
                <a:solidFill>
                  <a:srgbClr val="FF0000"/>
                </a:solidFill>
                <a:sym typeface="Wingdings 2" pitchFamily="18" charset="2"/>
              </a:rPr>
              <a:t> Falta de objetividad de la evaluación</a:t>
            </a:r>
            <a:r>
              <a:rPr lang="es-ES" altLang="es-ES" sz="2400" dirty="0" smtClean="0"/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s-ES" altLang="es-ES" sz="2400" u="sng" dirty="0" smtClean="0"/>
              <a:t>2 </a:t>
            </a:r>
            <a:r>
              <a:rPr lang="es-ES" altLang="es-ES" sz="2400" u="sng" dirty="0" smtClean="0"/>
              <a:t>candidatos: </a:t>
            </a:r>
            <a:r>
              <a:rPr lang="es-ES" altLang="es-ES" sz="2400" u="sng" dirty="0" smtClean="0"/>
              <a:t>1 examinador</a:t>
            </a:r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00B050"/>
                </a:solidFill>
                <a:sym typeface="Wingdings 2" pitchFamily="18" charset="2"/>
              </a:rPr>
              <a:t>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 Más cómodo para los candidatos (hablar con un “compañero” reduce nervios)</a:t>
            </a:r>
            <a:endParaRPr lang="es-ES" altLang="es-ES" sz="2400" dirty="0" smtClean="0">
              <a:solidFill>
                <a:srgbClr val="00B050"/>
              </a:solidFill>
            </a:endParaRPr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00B050"/>
                </a:solidFill>
                <a:sym typeface="Wingdings 2" pitchFamily="18" charset="2"/>
              </a:rPr>
              <a:t></a:t>
            </a:r>
            <a:r>
              <a:rPr lang="es-ES" altLang="es-ES" sz="2400" dirty="0" smtClean="0">
                <a:sym typeface="Wingdings 2" pitchFamily="18" charset="2"/>
              </a:rPr>
              <a:t> 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El examinador 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interviene 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menos y 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escucha más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, </a:t>
            </a:r>
            <a:r>
              <a:rPr lang="es-ES" altLang="es-ES" sz="2400" dirty="0" smtClean="0">
                <a:sym typeface="Wingdings 2" pitchFamily="18" charset="2"/>
              </a:rPr>
              <a:t>PERO </a:t>
            </a:r>
            <a:r>
              <a:rPr lang="es-ES" altLang="es-ES" sz="2400" dirty="0" smtClean="0">
                <a:solidFill>
                  <a:srgbClr val="FF0000"/>
                </a:solidFill>
                <a:sym typeface="Wingdings 2" pitchFamily="18" charset="2"/>
              </a:rPr>
              <a:t>tiene doble trabajo: escuchar, anotar y evaluar a DOS candidatos al mismo tiempo.</a:t>
            </a:r>
            <a:r>
              <a:rPr lang="es-ES" altLang="es-ES" sz="24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s-ES" altLang="es-ES" sz="2400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s-ES" altLang="es-ES" sz="2400" b="1" dirty="0" smtClean="0">
                <a:solidFill>
                  <a:srgbClr val="00B050"/>
                </a:solidFill>
                <a:sym typeface="Wingdings 2" pitchFamily="18" charset="2"/>
              </a:rPr>
              <a:t>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 Exámenes en parejas más efectivos (en tiempo) que los 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individuales.</a:t>
            </a:r>
            <a:endParaRPr lang="es-ES" altLang="es-ES" sz="2400" dirty="0" smtClean="0">
              <a:solidFill>
                <a:srgbClr val="00B050"/>
              </a:solidFill>
            </a:endParaRPr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FF0000"/>
                </a:solidFill>
                <a:sym typeface="Wingdings 2" pitchFamily="18" charset="2"/>
              </a:rPr>
              <a:t> </a:t>
            </a:r>
            <a:r>
              <a:rPr lang="es-ES" altLang="es-ES" sz="2400" dirty="0" smtClean="0">
                <a:solidFill>
                  <a:srgbClr val="FF0000"/>
                </a:solidFill>
                <a:sym typeface="Wingdings 2" pitchFamily="18" charset="2"/>
              </a:rPr>
              <a:t> Falta objetividad y peligro de evaluar a la pareja como “equipo”</a:t>
            </a:r>
            <a:r>
              <a:rPr lang="es-ES" altLang="es-ES" sz="2400" dirty="0" smtClean="0">
                <a:solidFill>
                  <a:srgbClr val="FF0000"/>
                </a:solidFill>
              </a:rPr>
              <a:t> </a:t>
            </a:r>
            <a:r>
              <a:rPr lang="es-ES" altLang="es-ES" sz="2400" dirty="0" smtClean="0">
                <a:solidFill>
                  <a:srgbClr val="FF0000"/>
                </a:solidFill>
              </a:rPr>
              <a:t>.</a:t>
            </a:r>
            <a:endParaRPr lang="es-ES" altLang="es-ES" sz="2400" dirty="0" smtClean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 rot="16200000">
            <a:off x="-2475460" y="2828831"/>
            <a:ext cx="6572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s-ES" sz="3600" dirty="0" smtClean="0">
                <a:solidFill>
                  <a:srgbClr val="C00000"/>
                </a:solidFill>
              </a:rPr>
              <a:t>Prueba oral presencial: Posibles formatos </a:t>
            </a:r>
            <a:endParaRPr lang="es-ES_tradnl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2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1 Título"/>
          <p:cNvSpPr>
            <a:spLocks noGrp="1"/>
          </p:cNvSpPr>
          <p:nvPr>
            <p:ph type="title"/>
          </p:nvPr>
        </p:nvSpPr>
        <p:spPr>
          <a:xfrm>
            <a:off x="1763713" y="115888"/>
            <a:ext cx="7396162" cy="1143000"/>
          </a:xfrm>
        </p:spPr>
        <p:txBody>
          <a:bodyPr/>
          <a:lstStyle/>
          <a:p>
            <a:pPr eaLnBrk="1" hangingPunct="1"/>
            <a:r>
              <a:rPr lang="es-ES" altLang="es-ES" dirty="0" smtClean="0">
                <a:solidFill>
                  <a:srgbClr val="C00000"/>
                </a:solidFill>
              </a:rPr>
              <a:t>Prueba oral presencial: Posibles formatos </a:t>
            </a:r>
          </a:p>
        </p:txBody>
      </p:sp>
      <p:sp>
        <p:nvSpPr>
          <p:cNvPr id="4100" name="2 Marcador de contenido"/>
          <p:cNvSpPr>
            <a:spLocks noGrp="1"/>
          </p:cNvSpPr>
          <p:nvPr>
            <p:ph idx="1"/>
          </p:nvPr>
        </p:nvSpPr>
        <p:spPr>
          <a:xfrm>
            <a:off x="1547813" y="1600200"/>
            <a:ext cx="7416800" cy="5141913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2 candidatos : 2 examinadores </a:t>
            </a:r>
          </a:p>
          <a:p>
            <a:pPr eaLnBrk="1" hangingPunct="1">
              <a:buFontTx/>
              <a:buNone/>
            </a:pPr>
            <a:r>
              <a:rPr lang="es-ES" altLang="es-ES" dirty="0" smtClean="0"/>
              <a:t>	(1 interlocutor y 1 evaluador) </a:t>
            </a:r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00B050"/>
                </a:solidFill>
                <a:sym typeface="Wingdings 2" pitchFamily="18" charset="2"/>
              </a:rPr>
              <a:t></a:t>
            </a:r>
            <a:r>
              <a:rPr lang="es-ES" altLang="es-ES" sz="2400" dirty="0" smtClean="0">
                <a:sym typeface="Wingdings 2" pitchFamily="18" charset="2"/>
              </a:rPr>
              <a:t> Más cómodo para candidatos, hablar con “compañero/a” reduce </a:t>
            </a:r>
            <a:r>
              <a:rPr lang="es-ES" altLang="es-ES" sz="2400" dirty="0" smtClean="0">
                <a:sym typeface="Wingdings 2" pitchFamily="18" charset="2"/>
              </a:rPr>
              <a:t>nervios.</a:t>
            </a:r>
            <a:endParaRPr lang="es-ES" altLang="es-ES" sz="2400" dirty="0" smtClean="0"/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00B050"/>
                </a:solidFill>
                <a:sym typeface="Wingdings 2" pitchFamily="18" charset="2"/>
              </a:rPr>
              <a:t> </a:t>
            </a:r>
            <a:r>
              <a:rPr lang="es-ES" altLang="es-ES" sz="2400" dirty="0" smtClean="0">
                <a:sym typeface="Wingdings 2" pitchFamily="18" charset="2"/>
              </a:rPr>
              <a:t> División de tareas es mas efectiva: el interlocutor dirige y habla; el evaluador escucha, anota y </a:t>
            </a:r>
            <a:r>
              <a:rPr lang="es-ES" altLang="es-ES" sz="2400" dirty="0" smtClean="0">
                <a:sym typeface="Wingdings 2" pitchFamily="18" charset="2"/>
              </a:rPr>
              <a:t>evalúa.</a:t>
            </a:r>
            <a:r>
              <a:rPr lang="es-ES" altLang="es-ES" sz="2400" dirty="0" smtClean="0"/>
              <a:t> </a:t>
            </a:r>
            <a:endParaRPr lang="es-ES" altLang="es-ES" sz="2400" dirty="0" smtClean="0"/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00B050"/>
                </a:solidFill>
                <a:sym typeface="Wingdings 2" pitchFamily="18" charset="2"/>
              </a:rPr>
              <a:t> </a:t>
            </a:r>
            <a:r>
              <a:rPr lang="es-ES" altLang="es-ES" sz="2400" b="1" dirty="0" smtClean="0">
                <a:solidFill>
                  <a:srgbClr val="FF0000"/>
                </a:solidFill>
                <a:sym typeface="Wingdings 2" pitchFamily="18" charset="2"/>
              </a:rPr>
              <a:t></a:t>
            </a:r>
            <a:r>
              <a:rPr lang="es-ES" altLang="es-ES" sz="2400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Exámenes en parejas más efectivo (tiempo) que exámenes individuales</a:t>
            </a:r>
            <a:r>
              <a:rPr lang="es-ES" altLang="es-ES" sz="2400" dirty="0" smtClean="0">
                <a:solidFill>
                  <a:srgbClr val="FF0000"/>
                </a:solidFill>
                <a:sym typeface="Wingdings 2" pitchFamily="18" charset="2"/>
              </a:rPr>
              <a:t> …pero se </a:t>
            </a:r>
            <a:r>
              <a:rPr lang="es-ES" altLang="es-ES" sz="2400" dirty="0" smtClean="0">
                <a:solidFill>
                  <a:srgbClr val="FF0000"/>
                </a:solidFill>
                <a:sym typeface="Wingdings 2" pitchFamily="18" charset="2"/>
              </a:rPr>
              <a:t>necesitan más profesores.</a:t>
            </a:r>
            <a:endParaRPr lang="es-ES" altLang="es-ES" sz="2400" dirty="0" smtClean="0"/>
          </a:p>
          <a:p>
            <a:pPr eaLnBrk="1" hangingPunct="1">
              <a:buFontTx/>
              <a:buChar char="-"/>
            </a:pPr>
            <a:r>
              <a:rPr lang="es-ES" altLang="es-ES" sz="2400" b="1" dirty="0" smtClean="0">
                <a:solidFill>
                  <a:srgbClr val="00B050"/>
                </a:solidFill>
                <a:sym typeface="Wingdings 2" pitchFamily="18" charset="2"/>
              </a:rPr>
              <a:t>   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Al haber dos examinadores independientes aumenta </a:t>
            </a:r>
            <a:r>
              <a:rPr lang="es-ES" altLang="es-ES" sz="2400" dirty="0" smtClean="0">
                <a:solidFill>
                  <a:srgbClr val="00B050"/>
                </a:solidFill>
                <a:sym typeface="Wingdings 2" pitchFamily="18" charset="2"/>
              </a:rPr>
              <a:t>objetividad.</a:t>
            </a:r>
            <a:endParaRPr lang="es-ES" altLang="es-E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1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1 Título"/>
          <p:cNvSpPr>
            <a:spLocks noGrp="1"/>
          </p:cNvSpPr>
          <p:nvPr>
            <p:ph type="title"/>
          </p:nvPr>
        </p:nvSpPr>
        <p:spPr>
          <a:xfrm rot="16200000">
            <a:off x="-2578893" y="2910681"/>
            <a:ext cx="6634162" cy="1260475"/>
          </a:xfrm>
        </p:spPr>
        <p:txBody>
          <a:bodyPr/>
          <a:lstStyle/>
          <a:p>
            <a:pPr eaLnBrk="1" hangingPunct="1"/>
            <a:r>
              <a:rPr lang="es-ES" altLang="es-ES" smtClean="0">
                <a:solidFill>
                  <a:srgbClr val="C00000"/>
                </a:solidFill>
              </a:rPr>
              <a:t>Inglés Instrumental</a:t>
            </a:r>
          </a:p>
        </p:txBody>
      </p:sp>
      <p:sp>
        <p:nvSpPr>
          <p:cNvPr id="2" name="2 Marcador de contenido"/>
          <p:cNvSpPr>
            <a:spLocks noGrp="1"/>
          </p:cNvSpPr>
          <p:nvPr>
            <p:ph idx="1"/>
          </p:nvPr>
        </p:nvSpPr>
        <p:spPr>
          <a:xfrm>
            <a:off x="1692274" y="115888"/>
            <a:ext cx="7451725" cy="651668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s-ES" altLang="es-ES" u="sng" dirty="0" smtClean="0">
                <a:solidFill>
                  <a:srgbClr val="0000FF"/>
                </a:solidFill>
              </a:rPr>
              <a:t>Problemas logísticos</a:t>
            </a:r>
            <a:r>
              <a:rPr lang="es-ES" altLang="es-ES" dirty="0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s-ES" altLang="es-ES" sz="2800" dirty="0" smtClean="0"/>
              <a:t>130 estudiantes = 65 </a:t>
            </a:r>
            <a:r>
              <a:rPr lang="es-ES" altLang="es-ES" sz="2800" dirty="0" smtClean="0"/>
              <a:t>parejas</a:t>
            </a:r>
            <a:endParaRPr lang="es-ES" altLang="es-ES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s-ES" altLang="es-ES" sz="2800" dirty="0" smtClean="0"/>
              <a:t>12 minutos por pareja =  13 horas (sin incluir descansos</a:t>
            </a:r>
            <a:r>
              <a:rPr lang="es-ES" altLang="es-ES" sz="2800" dirty="0" smtClean="0"/>
              <a:t>). </a:t>
            </a:r>
            <a:endParaRPr lang="es-ES" altLang="es-ES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s-ES" altLang="es-ES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es-ES" altLang="es-ES" u="sng" dirty="0" smtClean="0">
                <a:solidFill>
                  <a:srgbClr val="0000FF"/>
                </a:solidFill>
              </a:rPr>
              <a:t>Fiabilidad</a:t>
            </a:r>
            <a:r>
              <a:rPr lang="es-ES" altLang="es-ES" dirty="0" smtClean="0">
                <a:solidFill>
                  <a:srgbClr val="0000FF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s-ES" altLang="es-ES" sz="2800" dirty="0" smtClean="0"/>
              <a:t>Alto nivel de formación de los </a:t>
            </a:r>
            <a:r>
              <a:rPr lang="es-ES" altLang="es-ES" sz="2800" dirty="0" smtClean="0"/>
              <a:t>evaluadores.</a:t>
            </a:r>
            <a:endParaRPr lang="es-ES" altLang="es-ES" sz="2800" dirty="0" smtClean="0"/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s-ES" altLang="es-ES" sz="2800" dirty="0" err="1" smtClean="0"/>
              <a:t>Objectividad</a:t>
            </a:r>
            <a:r>
              <a:rPr lang="es-ES" altLang="es-ES" sz="2800" dirty="0" smtClean="0"/>
              <a:t>, estandarización y uniformidad de la prueba oral y de sus descriptores.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s-ES" altLang="es-ES" sz="2800" dirty="0" smtClean="0"/>
              <a:t>Las pruebas varían considerablemente de centro a centro examinador.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s-ES" altLang="es-ES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s-ES" altLang="es-E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1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98438"/>
            <a:ext cx="7416800" cy="1430337"/>
          </a:xfrm>
        </p:spPr>
        <p:txBody>
          <a:bodyPr/>
          <a:lstStyle/>
          <a:p>
            <a:pPr eaLnBrk="1" hangingPunct="1"/>
            <a:r>
              <a:rPr lang="es-ES" altLang="es-ES" sz="3600" smtClean="0">
                <a:solidFill>
                  <a:srgbClr val="C00000"/>
                </a:solidFill>
              </a:rPr>
              <a:t>Examen por Ordenador: Ventajas</a:t>
            </a:r>
          </a:p>
        </p:txBody>
      </p:sp>
      <p:sp>
        <p:nvSpPr>
          <p:cNvPr id="614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19250" y="1341438"/>
            <a:ext cx="7273925" cy="5111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500" dirty="0" smtClean="0"/>
              <a:t>Se puede examinar a muchos estudiantes al mismo tiempo en un laboratorio de idiomas.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500" dirty="0" smtClean="0"/>
              <a:t>Reduce los nervios y aumenta la confianza(?)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500" dirty="0" smtClean="0"/>
              <a:t>Estandarización/Homogeneidad: El test es igual para todos los candidatos.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500" dirty="0" smtClean="0"/>
              <a:t>Evaluación </a:t>
            </a:r>
            <a:r>
              <a:rPr lang="es-ES" altLang="es-ES" sz="2500" dirty="0" smtClean="0"/>
              <a:t>en </a:t>
            </a:r>
            <a:r>
              <a:rPr lang="es-ES" altLang="es-ES" sz="2500" dirty="0" smtClean="0"/>
              <a:t>cualquier sitio del mundo.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500" dirty="0" smtClean="0"/>
              <a:t>No tiene que estar un evaluador/interlocutor presente.</a:t>
            </a:r>
          </a:p>
        </p:txBody>
      </p:sp>
      <p:sp>
        <p:nvSpPr>
          <p:cNvPr id="6149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6150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1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198438"/>
            <a:ext cx="6480175" cy="1501775"/>
          </a:xfrm>
        </p:spPr>
        <p:txBody>
          <a:bodyPr/>
          <a:lstStyle/>
          <a:p>
            <a:pPr eaLnBrk="1" hangingPunct="1"/>
            <a:r>
              <a:rPr lang="es-ES" altLang="es-ES" sz="3600" smtClean="0">
                <a:solidFill>
                  <a:srgbClr val="C00000"/>
                </a:solidFill>
              </a:rPr>
              <a:t>Examen por Ordenador: inconvenientes actuales</a:t>
            </a:r>
          </a:p>
        </p:txBody>
      </p:sp>
      <p:sp>
        <p:nvSpPr>
          <p:cNvPr id="717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19250" y="1773238"/>
            <a:ext cx="7416800" cy="49688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400" smtClean="0"/>
              <a:t>TOEFL test es incómodo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400" smtClean="0"/>
              <a:t>Diseño poco atractivo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400" smtClean="0"/>
              <a:t>Poco intuitivo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400" smtClean="0"/>
              <a:t>Presión por el límite de tiempo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400" smtClean="0"/>
              <a:t>Inconvenientes técnicos: auto-grabación, instrucciones, etc.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400" smtClean="0"/>
              <a:t>Deshumanización = poco natural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s-ES" altLang="es-ES" sz="2400" smtClean="0"/>
          </a:p>
          <a:p>
            <a:pPr eaLnBrk="1" hangingPunct="1">
              <a:lnSpc>
                <a:spcPct val="90000"/>
              </a:lnSpc>
            </a:pPr>
            <a:endParaRPr lang="es-ES" altLang="es-ES" sz="1800" smtClean="0"/>
          </a:p>
        </p:txBody>
      </p:sp>
      <p:sp>
        <p:nvSpPr>
          <p:cNvPr id="7173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7174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1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46038"/>
            <a:ext cx="7273925" cy="1295400"/>
          </a:xfrm>
        </p:spPr>
        <p:txBody>
          <a:bodyPr/>
          <a:lstStyle/>
          <a:p>
            <a:pPr eaLnBrk="1" hangingPunct="1"/>
            <a:r>
              <a:rPr lang="es-ES" altLang="es-ES" sz="3600" smtClean="0">
                <a:solidFill>
                  <a:srgbClr val="C00000"/>
                </a:solidFill>
              </a:rPr>
              <a:t>Posibles mejoras en las pruebas por ordenador existentes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835150" y="1557338"/>
            <a:ext cx="7129463" cy="4895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s-ES" altLang="es-ES" sz="2400" dirty="0" smtClean="0"/>
              <a:t>Visual: mejoras robóticas de la inteligencia artificial.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s-ES" altLang="es-ES" sz="2400" dirty="0" err="1" smtClean="0"/>
              <a:t>Feedback</a:t>
            </a:r>
            <a:r>
              <a:rPr lang="es-ES" altLang="es-ES" sz="2400" dirty="0" smtClean="0"/>
              <a:t> en forma de comentarios de apoyo.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s-ES" altLang="es-ES" sz="2400" dirty="0" smtClean="0"/>
              <a:t>Aumentar la sensación de realismo de la prueba.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s-ES" altLang="es-ES" sz="2400" dirty="0" smtClean="0"/>
              <a:t>Reducir el estrés emocional del candidato.</a:t>
            </a:r>
          </a:p>
          <a:p>
            <a:pPr marL="0" indent="0" eaLnBrk="1" hangingPunct="1">
              <a:buFontTx/>
              <a:buNone/>
              <a:defRPr/>
            </a:pPr>
            <a:endParaRPr lang="es-ES" altLang="es-ES" sz="24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1800" dirty="0" smtClean="0"/>
          </a:p>
        </p:txBody>
      </p:sp>
      <p:sp>
        <p:nvSpPr>
          <p:cNvPr id="8197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8198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835150" y="1557338"/>
            <a:ext cx="7129463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altLang="es-ES" sz="2400" smtClean="0"/>
          </a:p>
          <a:p>
            <a:pPr eaLnBrk="1" hangingPunct="1">
              <a:lnSpc>
                <a:spcPct val="90000"/>
              </a:lnSpc>
            </a:pPr>
            <a:endParaRPr lang="es-ES" altLang="es-ES" sz="1800" smtClean="0"/>
          </a:p>
        </p:txBody>
      </p:sp>
      <p:sp>
        <p:nvSpPr>
          <p:cNvPr id="9219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9220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pic>
        <p:nvPicPr>
          <p:cNvPr id="9221" name="2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63" y="1033463"/>
            <a:ext cx="9109075" cy="5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4 CuadroTexto"/>
          <p:cNvSpPr txBox="1">
            <a:spLocks noChangeArrowheads="1"/>
          </p:cNvSpPr>
          <p:nvPr/>
        </p:nvSpPr>
        <p:spPr bwMode="auto">
          <a:xfrm>
            <a:off x="1042988" y="46038"/>
            <a:ext cx="6049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4000">
                <a:solidFill>
                  <a:srgbClr val="0000FF"/>
                </a:solidFill>
              </a:rPr>
              <a:t>Gracias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351</Words>
  <Application>Microsoft Office PowerPoint</Application>
  <PresentationFormat>Presentación en pantalla (4:3)</PresentationFormat>
  <Paragraphs>60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 2</vt:lpstr>
      <vt:lpstr>Wingdings</vt:lpstr>
      <vt:lpstr>Diseño predeterminado</vt:lpstr>
      <vt:lpstr>LA EVALUACIÓN POR ORDENADOR DE LA PRODUCCIÓN ORAL EN LENGUA EXTRANJERA:  ¿UN RETO POSIBLE?</vt:lpstr>
      <vt:lpstr>Prueba oral presencial: Posibles formatos actuales </vt:lpstr>
      <vt:lpstr>Prueba oral presencial: Posibles formatos </vt:lpstr>
      <vt:lpstr>Inglés Instrumental</vt:lpstr>
      <vt:lpstr>Examen por Ordenador: Ventajas</vt:lpstr>
      <vt:lpstr>Examen por Ordenador: inconvenientes actuales</vt:lpstr>
      <vt:lpstr>Posibles mejoras en las pruebas por ordenador existentes</vt:lpstr>
      <vt:lpstr>Diapositiva 8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 LEVEY</dc:creator>
  <cp:lastModifiedBy>BB</cp:lastModifiedBy>
  <cp:revision>95</cp:revision>
  <dcterms:created xsi:type="dcterms:W3CDTF">2015-11-09T12:52:34Z</dcterms:created>
  <dcterms:modified xsi:type="dcterms:W3CDTF">2016-03-09T08:01:31Z</dcterms:modified>
</cp:coreProperties>
</file>