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27" r:id="rId3"/>
    <p:sldId id="330" r:id="rId4"/>
    <p:sldId id="344" r:id="rId5"/>
    <p:sldId id="377" r:id="rId6"/>
    <p:sldId id="342" r:id="rId7"/>
    <p:sldId id="328" r:id="rId8"/>
    <p:sldId id="353" r:id="rId9"/>
    <p:sldId id="345" r:id="rId10"/>
    <p:sldId id="334" r:id="rId11"/>
    <p:sldId id="336" r:id="rId12"/>
    <p:sldId id="338" r:id="rId13"/>
    <p:sldId id="329" r:id="rId14"/>
    <p:sldId id="340" r:id="rId15"/>
    <p:sldId id="346" r:id="rId16"/>
    <p:sldId id="354" r:id="rId17"/>
    <p:sldId id="347" r:id="rId18"/>
    <p:sldId id="348" r:id="rId19"/>
    <p:sldId id="349" r:id="rId20"/>
    <p:sldId id="376" r:id="rId21"/>
  </p:sldIdLst>
  <p:sldSz cx="9144000" cy="6858000" type="screen4x3"/>
  <p:notesSz cx="6877050" cy="10001250"/>
  <p:defaultTextStyle>
    <a:defPPr>
      <a:defRPr lang="es-ES"/>
    </a:defPPr>
    <a:lvl1pPr algn="l" rtl="0" fontAlgn="base">
      <a:spcBef>
        <a:spcPct val="0"/>
      </a:spcBef>
      <a:spcAft>
        <a:spcPct val="0"/>
      </a:spcAft>
      <a:defRPr sz="2000" kern="1200">
        <a:solidFill>
          <a:schemeClr val="bg1"/>
        </a:solidFill>
        <a:latin typeface="Times New Roman" pitchFamily="18" charset="0"/>
        <a:ea typeface="+mn-ea"/>
        <a:cs typeface="+mn-cs"/>
      </a:defRPr>
    </a:lvl1pPr>
    <a:lvl2pPr marL="457200" algn="l" rtl="0" fontAlgn="base">
      <a:spcBef>
        <a:spcPct val="0"/>
      </a:spcBef>
      <a:spcAft>
        <a:spcPct val="0"/>
      </a:spcAft>
      <a:defRPr sz="2000" kern="1200">
        <a:solidFill>
          <a:schemeClr val="bg1"/>
        </a:solidFill>
        <a:latin typeface="Times New Roman" pitchFamily="18" charset="0"/>
        <a:ea typeface="+mn-ea"/>
        <a:cs typeface="+mn-cs"/>
      </a:defRPr>
    </a:lvl2pPr>
    <a:lvl3pPr marL="914400" algn="l" rtl="0" fontAlgn="base">
      <a:spcBef>
        <a:spcPct val="0"/>
      </a:spcBef>
      <a:spcAft>
        <a:spcPct val="0"/>
      </a:spcAft>
      <a:defRPr sz="2000" kern="1200">
        <a:solidFill>
          <a:schemeClr val="bg1"/>
        </a:solidFill>
        <a:latin typeface="Times New Roman" pitchFamily="18" charset="0"/>
        <a:ea typeface="+mn-ea"/>
        <a:cs typeface="+mn-cs"/>
      </a:defRPr>
    </a:lvl3pPr>
    <a:lvl4pPr marL="1371600" algn="l" rtl="0" fontAlgn="base">
      <a:spcBef>
        <a:spcPct val="0"/>
      </a:spcBef>
      <a:spcAft>
        <a:spcPct val="0"/>
      </a:spcAft>
      <a:defRPr sz="2000" kern="1200">
        <a:solidFill>
          <a:schemeClr val="bg1"/>
        </a:solidFill>
        <a:latin typeface="Times New Roman" pitchFamily="18" charset="0"/>
        <a:ea typeface="+mn-ea"/>
        <a:cs typeface="+mn-cs"/>
      </a:defRPr>
    </a:lvl4pPr>
    <a:lvl5pPr marL="1828800" algn="l" rtl="0" fontAlgn="base">
      <a:spcBef>
        <a:spcPct val="0"/>
      </a:spcBef>
      <a:spcAft>
        <a:spcPct val="0"/>
      </a:spcAft>
      <a:defRPr sz="2000" kern="1200">
        <a:solidFill>
          <a:schemeClr val="bg1"/>
        </a:solidFill>
        <a:latin typeface="Times New Roman" pitchFamily="18" charset="0"/>
        <a:ea typeface="+mn-ea"/>
        <a:cs typeface="+mn-cs"/>
      </a:defRPr>
    </a:lvl5pPr>
    <a:lvl6pPr marL="2286000" algn="l" defTabSz="914400" rtl="0" eaLnBrk="1" latinLnBrk="0" hangingPunct="1">
      <a:defRPr sz="2000" kern="1200">
        <a:solidFill>
          <a:schemeClr val="bg1"/>
        </a:solidFill>
        <a:latin typeface="Times New Roman" pitchFamily="18" charset="0"/>
        <a:ea typeface="+mn-ea"/>
        <a:cs typeface="+mn-cs"/>
      </a:defRPr>
    </a:lvl6pPr>
    <a:lvl7pPr marL="2743200" algn="l" defTabSz="914400" rtl="0" eaLnBrk="1" latinLnBrk="0" hangingPunct="1">
      <a:defRPr sz="2000" kern="1200">
        <a:solidFill>
          <a:schemeClr val="bg1"/>
        </a:solidFill>
        <a:latin typeface="Times New Roman" pitchFamily="18" charset="0"/>
        <a:ea typeface="+mn-ea"/>
        <a:cs typeface="+mn-cs"/>
      </a:defRPr>
    </a:lvl7pPr>
    <a:lvl8pPr marL="3200400" algn="l" defTabSz="914400" rtl="0" eaLnBrk="1" latinLnBrk="0" hangingPunct="1">
      <a:defRPr sz="2000" kern="1200">
        <a:solidFill>
          <a:schemeClr val="bg1"/>
        </a:solidFill>
        <a:latin typeface="Times New Roman" pitchFamily="18" charset="0"/>
        <a:ea typeface="+mn-ea"/>
        <a:cs typeface="+mn-cs"/>
      </a:defRPr>
    </a:lvl8pPr>
    <a:lvl9pPr marL="3657600" algn="l" defTabSz="914400" rtl="0" eaLnBrk="1" latinLnBrk="0" hangingPunct="1">
      <a:defRPr sz="20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CC"/>
    <a:srgbClr val="FF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48" autoAdjust="0"/>
    <p:restoredTop sz="94713" autoAdjust="0"/>
  </p:normalViewPr>
  <p:slideViewPr>
    <p:cSldViewPr>
      <p:cViewPr>
        <p:scale>
          <a:sx n="50" d="100"/>
          <a:sy n="50" d="100"/>
        </p:scale>
        <p:origin x="-1992" y="-12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2979738" cy="50006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a:defRPr sz="1200">
                <a:latin typeface="Times New Roman" charset="0"/>
              </a:defRPr>
            </a:lvl1pPr>
          </a:lstStyle>
          <a:p>
            <a:pPr>
              <a:defRPr/>
            </a:pPr>
            <a:endParaRPr lang="es-ES"/>
          </a:p>
        </p:txBody>
      </p:sp>
      <p:sp>
        <p:nvSpPr>
          <p:cNvPr id="199683" name="Rectangle 3"/>
          <p:cNvSpPr>
            <a:spLocks noGrp="1" noChangeArrowheads="1"/>
          </p:cNvSpPr>
          <p:nvPr>
            <p:ph type="dt" sz="quarter" idx="1"/>
          </p:nvPr>
        </p:nvSpPr>
        <p:spPr bwMode="auto">
          <a:xfrm>
            <a:off x="3897313" y="0"/>
            <a:ext cx="2979737" cy="50006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a:latin typeface="Times New Roman" charset="0"/>
              </a:defRPr>
            </a:lvl1pPr>
          </a:lstStyle>
          <a:p>
            <a:pPr>
              <a:defRPr/>
            </a:pPr>
            <a:endParaRPr lang="es-ES"/>
          </a:p>
        </p:txBody>
      </p:sp>
      <p:sp>
        <p:nvSpPr>
          <p:cNvPr id="199684" name="Rectangle 4"/>
          <p:cNvSpPr>
            <a:spLocks noGrp="1" noChangeArrowheads="1"/>
          </p:cNvSpPr>
          <p:nvPr>
            <p:ph type="ftr" sz="quarter" idx="2"/>
          </p:nvPr>
        </p:nvSpPr>
        <p:spPr bwMode="auto">
          <a:xfrm>
            <a:off x="0" y="9501188"/>
            <a:ext cx="2979738" cy="50006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a:defRPr sz="1200">
                <a:latin typeface="Times New Roman" charset="0"/>
              </a:defRPr>
            </a:lvl1pPr>
          </a:lstStyle>
          <a:p>
            <a:pPr>
              <a:defRPr/>
            </a:pPr>
            <a:endParaRPr lang="es-ES"/>
          </a:p>
        </p:txBody>
      </p:sp>
      <p:sp>
        <p:nvSpPr>
          <p:cNvPr id="199685" name="Rectangle 5"/>
          <p:cNvSpPr>
            <a:spLocks noGrp="1" noChangeArrowheads="1"/>
          </p:cNvSpPr>
          <p:nvPr>
            <p:ph type="sldNum" sz="quarter" idx="3"/>
          </p:nvPr>
        </p:nvSpPr>
        <p:spPr bwMode="auto">
          <a:xfrm>
            <a:off x="3897313" y="9501188"/>
            <a:ext cx="2979737" cy="50006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a:latin typeface="Times New Roman" charset="0"/>
              </a:defRPr>
            </a:lvl1pPr>
          </a:lstStyle>
          <a:p>
            <a:pPr>
              <a:defRPr/>
            </a:pPr>
            <a:fld id="{F670F416-8E6F-4991-B6FD-9012B92F6A1C}" type="slidenum">
              <a:rPr lang="es-ES"/>
              <a:pPr>
                <a:defRPr/>
              </a:pPr>
              <a:t>‹Nº›</a:t>
            </a:fld>
            <a:endParaRPr lang="es-ES"/>
          </a:p>
        </p:txBody>
      </p:sp>
    </p:spTree>
    <p:extLst>
      <p:ext uri="{BB962C8B-B14F-4D97-AF65-F5344CB8AC3E}">
        <p14:creationId xmlns:p14="http://schemas.microsoft.com/office/powerpoint/2010/main" val="1674065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79738" cy="50006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a:defRPr sz="1200">
                <a:solidFill>
                  <a:schemeClr val="tx1"/>
                </a:solidFill>
                <a:latin typeface="Arial" charset="0"/>
              </a:defRPr>
            </a:lvl1pPr>
          </a:lstStyle>
          <a:p>
            <a:pPr>
              <a:defRPr/>
            </a:pPr>
            <a:endParaRPr lang="es-ES"/>
          </a:p>
        </p:txBody>
      </p:sp>
      <p:sp>
        <p:nvSpPr>
          <p:cNvPr id="137219" name="Rectangle 3"/>
          <p:cNvSpPr>
            <a:spLocks noGrp="1" noChangeArrowheads="1"/>
          </p:cNvSpPr>
          <p:nvPr>
            <p:ph type="dt" idx="1"/>
          </p:nvPr>
        </p:nvSpPr>
        <p:spPr bwMode="auto">
          <a:xfrm>
            <a:off x="3895725" y="0"/>
            <a:ext cx="2979738" cy="50006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a:solidFill>
                  <a:schemeClr val="tx1"/>
                </a:solidFill>
                <a:latin typeface="Arial" charset="0"/>
              </a:defRPr>
            </a:lvl1pPr>
          </a:lstStyle>
          <a:p>
            <a:pPr>
              <a:defRPr/>
            </a:pPr>
            <a:endParaRPr lang="es-ES"/>
          </a:p>
        </p:txBody>
      </p:sp>
      <p:sp>
        <p:nvSpPr>
          <p:cNvPr id="22532" name="Rectangle 4"/>
          <p:cNvSpPr>
            <a:spLocks noRot="1" noChangeArrowheads="1" noTextEdit="1"/>
          </p:cNvSpPr>
          <p:nvPr>
            <p:ph type="sldImg" idx="2"/>
          </p:nvPr>
        </p:nvSpPr>
        <p:spPr bwMode="auto">
          <a:xfrm>
            <a:off x="939800" y="750888"/>
            <a:ext cx="4997450" cy="3749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1" name="Rectangle 5"/>
          <p:cNvSpPr>
            <a:spLocks noGrp="1" noChangeArrowheads="1"/>
          </p:cNvSpPr>
          <p:nvPr>
            <p:ph type="body" sz="quarter" idx="3"/>
          </p:nvPr>
        </p:nvSpPr>
        <p:spPr bwMode="auto">
          <a:xfrm>
            <a:off x="687388" y="4749800"/>
            <a:ext cx="5502275" cy="450056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37222" name="Rectangle 6"/>
          <p:cNvSpPr>
            <a:spLocks noGrp="1" noChangeArrowheads="1"/>
          </p:cNvSpPr>
          <p:nvPr>
            <p:ph type="ftr" sz="quarter" idx="4"/>
          </p:nvPr>
        </p:nvSpPr>
        <p:spPr bwMode="auto">
          <a:xfrm>
            <a:off x="0" y="9499600"/>
            <a:ext cx="2979738" cy="500063"/>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a:defRPr sz="1200">
                <a:solidFill>
                  <a:schemeClr val="tx1"/>
                </a:solidFill>
                <a:latin typeface="Arial" charset="0"/>
              </a:defRPr>
            </a:lvl1pPr>
          </a:lstStyle>
          <a:p>
            <a:pPr>
              <a:defRPr/>
            </a:pPr>
            <a:endParaRPr lang="es-ES"/>
          </a:p>
        </p:txBody>
      </p:sp>
      <p:sp>
        <p:nvSpPr>
          <p:cNvPr id="137223" name="Rectangle 7"/>
          <p:cNvSpPr>
            <a:spLocks noGrp="1" noChangeArrowheads="1"/>
          </p:cNvSpPr>
          <p:nvPr>
            <p:ph type="sldNum" sz="quarter" idx="5"/>
          </p:nvPr>
        </p:nvSpPr>
        <p:spPr bwMode="auto">
          <a:xfrm>
            <a:off x="3895725" y="9499600"/>
            <a:ext cx="2979738" cy="500063"/>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a:solidFill>
                  <a:schemeClr val="tx1"/>
                </a:solidFill>
                <a:latin typeface="Arial" charset="0"/>
              </a:defRPr>
            </a:lvl1pPr>
          </a:lstStyle>
          <a:p>
            <a:pPr>
              <a:defRPr/>
            </a:pPr>
            <a:fld id="{291E8DD8-EB97-4E23-B471-238744664E3A}" type="slidenum">
              <a:rPr lang="es-ES"/>
              <a:pPr>
                <a:defRPr/>
              </a:pPr>
              <a:t>‹Nº›</a:t>
            </a:fld>
            <a:endParaRPr lang="es-ES"/>
          </a:p>
        </p:txBody>
      </p:sp>
    </p:spTree>
    <p:extLst>
      <p:ext uri="{BB962C8B-B14F-4D97-AF65-F5344CB8AC3E}">
        <p14:creationId xmlns:p14="http://schemas.microsoft.com/office/powerpoint/2010/main" val="8929152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1C5B6B90-A36E-4BB0-9A85-F7BFFE2CC468}" type="slidenum">
              <a:rPr lang="es-ES" altLang="es-ES" sz="1200" smtClean="0">
                <a:solidFill>
                  <a:schemeClr val="tx1"/>
                </a:solidFill>
                <a:latin typeface="Arial" charset="0"/>
              </a:rPr>
              <a:pPr eaLnBrk="1" hangingPunct="1"/>
              <a:t>1</a:t>
            </a:fld>
            <a:endParaRPr lang="es-ES" altLang="es-ES" sz="1200" smtClean="0">
              <a:solidFill>
                <a:schemeClr val="tx1"/>
              </a:solidFill>
              <a:latin typeface="Arial" charset="0"/>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F38360E9-4859-4E67-BA9C-0FD75DBB7238}" type="slidenum">
              <a:rPr lang="es-ES" altLang="es-ES" sz="1200" smtClean="0">
                <a:solidFill>
                  <a:schemeClr val="tx1"/>
                </a:solidFill>
                <a:latin typeface="Arial" charset="0"/>
              </a:rPr>
              <a:pPr eaLnBrk="1" hangingPunct="1"/>
              <a:t>10</a:t>
            </a:fld>
            <a:endParaRPr lang="es-ES" altLang="es-ES" sz="1200" smtClean="0">
              <a:solidFill>
                <a:schemeClr val="tx1"/>
              </a:solidFill>
              <a:latin typeface="Arial" charset="0"/>
            </a:endParaRPr>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37582106-6CD8-4130-95CB-806043AD3BC9}" type="slidenum">
              <a:rPr lang="es-ES" altLang="es-ES" sz="1200" smtClean="0">
                <a:solidFill>
                  <a:schemeClr val="tx1"/>
                </a:solidFill>
                <a:latin typeface="Arial" charset="0"/>
              </a:rPr>
              <a:pPr eaLnBrk="1" hangingPunct="1"/>
              <a:t>11</a:t>
            </a:fld>
            <a:endParaRPr lang="es-ES" altLang="es-ES" sz="1200" smtClean="0">
              <a:solidFill>
                <a:schemeClr val="tx1"/>
              </a:solidFill>
              <a:latin typeface="Arial" charset="0"/>
            </a:endParaRP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1605C275-414D-45BF-8B72-A7B54A82E9AA}" type="slidenum">
              <a:rPr lang="es-ES" altLang="es-ES" sz="1200" smtClean="0">
                <a:solidFill>
                  <a:schemeClr val="tx1"/>
                </a:solidFill>
                <a:latin typeface="Arial" charset="0"/>
              </a:rPr>
              <a:pPr eaLnBrk="1" hangingPunct="1"/>
              <a:t>12</a:t>
            </a:fld>
            <a:endParaRPr lang="es-ES" altLang="es-ES" sz="1200" smtClean="0">
              <a:solidFill>
                <a:schemeClr val="tx1"/>
              </a:solidFill>
              <a:latin typeface="Arial" charset="0"/>
            </a:endParaRPr>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2658E672-57FF-4F30-899F-B19DCAEF5A02}" type="slidenum">
              <a:rPr lang="es-ES" altLang="es-ES" sz="1200" smtClean="0">
                <a:solidFill>
                  <a:schemeClr val="tx1"/>
                </a:solidFill>
                <a:latin typeface="Arial" charset="0"/>
              </a:rPr>
              <a:pPr eaLnBrk="1" hangingPunct="1"/>
              <a:t>13</a:t>
            </a:fld>
            <a:endParaRPr lang="es-ES" altLang="es-ES" sz="1200" smtClean="0">
              <a:solidFill>
                <a:schemeClr val="tx1"/>
              </a:solidFill>
              <a:latin typeface="Arial" charset="0"/>
            </a:endParaRP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CA5EA83E-0BF1-42B0-B58C-515455E1B019}" type="slidenum">
              <a:rPr lang="es-ES" altLang="es-ES" sz="1200" smtClean="0">
                <a:solidFill>
                  <a:schemeClr val="tx1"/>
                </a:solidFill>
                <a:latin typeface="Arial" charset="0"/>
              </a:rPr>
              <a:pPr eaLnBrk="1" hangingPunct="1"/>
              <a:t>14</a:t>
            </a:fld>
            <a:endParaRPr lang="es-ES" altLang="es-ES" sz="1200" smtClean="0">
              <a:solidFill>
                <a:schemeClr val="tx1"/>
              </a:solidFill>
              <a:latin typeface="Arial" charset="0"/>
            </a:endParaRP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208A5861-DC1A-4CA2-BE44-F051FF4E7C78}" type="slidenum">
              <a:rPr lang="es-ES" altLang="es-ES" sz="1200" smtClean="0">
                <a:solidFill>
                  <a:schemeClr val="tx1"/>
                </a:solidFill>
                <a:latin typeface="Arial" charset="0"/>
              </a:rPr>
              <a:pPr eaLnBrk="1" hangingPunct="1"/>
              <a:t>15</a:t>
            </a:fld>
            <a:endParaRPr lang="es-ES" altLang="es-ES" sz="1200" smtClean="0">
              <a:solidFill>
                <a:schemeClr val="tx1"/>
              </a:solidFill>
              <a:latin typeface="Arial" charset="0"/>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DF6F70E7-D9C3-4D23-9007-E0AD6296243B}" type="slidenum">
              <a:rPr lang="es-ES" altLang="es-ES" sz="1200" smtClean="0">
                <a:solidFill>
                  <a:schemeClr val="tx1"/>
                </a:solidFill>
                <a:latin typeface="Arial" charset="0"/>
              </a:rPr>
              <a:pPr eaLnBrk="1" hangingPunct="1"/>
              <a:t>16</a:t>
            </a:fld>
            <a:endParaRPr lang="es-ES" altLang="es-ES" sz="1200" smtClean="0">
              <a:solidFill>
                <a:schemeClr val="tx1"/>
              </a:solidFill>
              <a:latin typeface="Arial" charset="0"/>
            </a:endParaRP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0422DD6D-0706-4A24-9DA2-C8853BB2A7BB}" type="slidenum">
              <a:rPr lang="es-ES" altLang="es-ES" sz="1200" smtClean="0">
                <a:solidFill>
                  <a:schemeClr val="tx1"/>
                </a:solidFill>
                <a:latin typeface="Arial" charset="0"/>
              </a:rPr>
              <a:pPr eaLnBrk="1" hangingPunct="1"/>
              <a:t>17</a:t>
            </a:fld>
            <a:endParaRPr lang="es-ES" altLang="es-ES" sz="1200" smtClean="0">
              <a:solidFill>
                <a:schemeClr val="tx1"/>
              </a:solidFill>
              <a:latin typeface="Arial"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6097C564-76AF-4248-8864-49A3C0D534CB}" type="slidenum">
              <a:rPr lang="es-ES" altLang="es-ES" sz="1200" smtClean="0">
                <a:solidFill>
                  <a:schemeClr val="tx1"/>
                </a:solidFill>
                <a:latin typeface="Arial" charset="0"/>
              </a:rPr>
              <a:pPr eaLnBrk="1" hangingPunct="1"/>
              <a:t>18</a:t>
            </a:fld>
            <a:endParaRPr lang="es-ES" altLang="es-ES" sz="1200" smtClean="0">
              <a:solidFill>
                <a:schemeClr val="tx1"/>
              </a:solidFill>
              <a:latin typeface="Arial" charset="0"/>
            </a:endParaRP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560FB424-EDE0-4E06-9FE0-32482D4F6FF4}" type="slidenum">
              <a:rPr lang="es-ES" altLang="es-ES" sz="1200" smtClean="0">
                <a:solidFill>
                  <a:schemeClr val="tx1"/>
                </a:solidFill>
                <a:latin typeface="Arial" charset="0"/>
              </a:rPr>
              <a:pPr eaLnBrk="1" hangingPunct="1"/>
              <a:t>19</a:t>
            </a:fld>
            <a:endParaRPr lang="es-ES" altLang="es-ES" sz="1200" smtClean="0">
              <a:solidFill>
                <a:schemeClr val="tx1"/>
              </a:solidFill>
              <a:latin typeface="Arial" charset="0"/>
            </a:endParaRP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1CDEBA0D-FCF2-4B77-99D1-497B26E749A3}" type="slidenum">
              <a:rPr lang="es-ES" altLang="es-ES" sz="1200" smtClean="0">
                <a:solidFill>
                  <a:schemeClr val="tx1"/>
                </a:solidFill>
                <a:latin typeface="Arial" charset="0"/>
              </a:rPr>
              <a:pPr eaLnBrk="1" hangingPunct="1"/>
              <a:t>2</a:t>
            </a:fld>
            <a:endParaRPr lang="es-ES" altLang="es-ES" sz="1200" smtClean="0">
              <a:solidFill>
                <a:schemeClr val="tx1"/>
              </a:solidFill>
              <a:latin typeface="Arial" charset="0"/>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729A28C6-6F9F-48A0-B65B-D9F448465439}" type="slidenum">
              <a:rPr lang="es-ES" altLang="es-ES" sz="1200" smtClean="0">
                <a:solidFill>
                  <a:schemeClr val="tx1"/>
                </a:solidFill>
                <a:latin typeface="Arial" charset="0"/>
              </a:rPr>
              <a:pPr eaLnBrk="1" hangingPunct="1"/>
              <a:t>20</a:t>
            </a:fld>
            <a:endParaRPr lang="es-ES" altLang="es-ES" sz="1200" smtClean="0">
              <a:solidFill>
                <a:schemeClr val="tx1"/>
              </a:solidFill>
              <a:latin typeface="Arial" charset="0"/>
            </a:endParaRP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1BB67F51-B402-435C-A0BC-998E3F6E12FF}" type="slidenum">
              <a:rPr lang="es-ES" altLang="es-ES" sz="1200" smtClean="0">
                <a:solidFill>
                  <a:schemeClr val="tx1"/>
                </a:solidFill>
                <a:latin typeface="Arial" charset="0"/>
              </a:rPr>
              <a:pPr eaLnBrk="1" hangingPunct="1"/>
              <a:t>3</a:t>
            </a:fld>
            <a:endParaRPr lang="es-ES" altLang="es-ES" sz="1200" smtClean="0">
              <a:solidFill>
                <a:schemeClr val="tx1"/>
              </a:solidFill>
              <a:latin typeface="Arial" charset="0"/>
            </a:endParaRP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C5B90451-A24B-44E3-ABEA-6D5BBAE9318D}" type="slidenum">
              <a:rPr lang="es-ES" altLang="es-ES" sz="1200" smtClean="0">
                <a:solidFill>
                  <a:schemeClr val="tx1"/>
                </a:solidFill>
                <a:latin typeface="Arial" charset="0"/>
              </a:rPr>
              <a:pPr eaLnBrk="1" hangingPunct="1"/>
              <a:t>4</a:t>
            </a:fld>
            <a:endParaRPr lang="es-ES" altLang="es-ES" sz="1200" smtClean="0">
              <a:solidFill>
                <a:schemeClr val="tx1"/>
              </a:solidFill>
              <a:latin typeface="Arial" charset="0"/>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A75DE1F4-1E72-441B-9673-88089F884791}" type="slidenum">
              <a:rPr lang="es-ES" altLang="es-ES" sz="1200" smtClean="0">
                <a:solidFill>
                  <a:schemeClr val="tx1"/>
                </a:solidFill>
                <a:latin typeface="Arial" charset="0"/>
              </a:rPr>
              <a:pPr eaLnBrk="1" hangingPunct="1"/>
              <a:t>5</a:t>
            </a:fld>
            <a:endParaRPr lang="es-ES" altLang="es-ES" sz="1200" smtClean="0">
              <a:solidFill>
                <a:schemeClr val="tx1"/>
              </a:solidFill>
              <a:latin typeface="Arial" charset="0"/>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C99B30F9-5A42-4EF6-968E-12CD0D206296}" type="slidenum">
              <a:rPr lang="es-ES" altLang="es-ES" sz="1200" smtClean="0">
                <a:solidFill>
                  <a:schemeClr val="tx1"/>
                </a:solidFill>
                <a:latin typeface="Arial" charset="0"/>
              </a:rPr>
              <a:pPr eaLnBrk="1" hangingPunct="1"/>
              <a:t>6</a:t>
            </a:fld>
            <a:endParaRPr lang="es-ES" altLang="es-ES" sz="1200" smtClean="0">
              <a:solidFill>
                <a:schemeClr val="tx1"/>
              </a:solidFill>
              <a:latin typeface="Arial" charset="0"/>
            </a:endParaRPr>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0D9E97C1-CCC7-4D2B-A5A7-198109BAB91E}" type="slidenum">
              <a:rPr lang="es-ES" altLang="es-ES" sz="1200" smtClean="0">
                <a:solidFill>
                  <a:schemeClr val="tx1"/>
                </a:solidFill>
                <a:latin typeface="Arial" charset="0"/>
              </a:rPr>
              <a:pPr eaLnBrk="1" hangingPunct="1"/>
              <a:t>7</a:t>
            </a:fld>
            <a:endParaRPr lang="es-ES" altLang="es-ES" sz="1200" smtClean="0">
              <a:solidFill>
                <a:schemeClr val="tx1"/>
              </a:solidFill>
              <a:latin typeface="Arial" charset="0"/>
            </a:endParaRP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8AE505C7-1830-46EF-86B3-C3DE3948C27D}" type="slidenum">
              <a:rPr lang="es-ES" altLang="es-ES" sz="1200" smtClean="0">
                <a:solidFill>
                  <a:schemeClr val="tx1"/>
                </a:solidFill>
                <a:latin typeface="Arial" charset="0"/>
              </a:rPr>
              <a:pPr eaLnBrk="1" hangingPunct="1"/>
              <a:t>8</a:t>
            </a:fld>
            <a:endParaRPr lang="es-ES" altLang="es-ES" sz="1200" smtClean="0">
              <a:solidFill>
                <a:schemeClr val="tx1"/>
              </a:solidFill>
              <a:latin typeface="Arial" charset="0"/>
            </a:endParaRPr>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eaLnBrk="0" hangingPunct="0">
              <a:defRPr sz="2000">
                <a:solidFill>
                  <a:schemeClr val="bg1"/>
                </a:solidFill>
                <a:latin typeface="Times New Roman" pitchFamily="18" charset="0"/>
              </a:defRPr>
            </a:lvl1pPr>
            <a:lvl2pPr marL="742950" indent="-285750" defTabSz="942975" eaLnBrk="0" hangingPunct="0">
              <a:defRPr sz="2000">
                <a:solidFill>
                  <a:schemeClr val="bg1"/>
                </a:solidFill>
                <a:latin typeface="Times New Roman" pitchFamily="18" charset="0"/>
              </a:defRPr>
            </a:lvl2pPr>
            <a:lvl3pPr marL="1143000" indent="-228600" defTabSz="942975" eaLnBrk="0" hangingPunct="0">
              <a:defRPr sz="2000">
                <a:solidFill>
                  <a:schemeClr val="bg1"/>
                </a:solidFill>
                <a:latin typeface="Times New Roman" pitchFamily="18" charset="0"/>
              </a:defRPr>
            </a:lvl3pPr>
            <a:lvl4pPr marL="1600200" indent="-228600" defTabSz="942975" eaLnBrk="0" hangingPunct="0">
              <a:defRPr sz="2000">
                <a:solidFill>
                  <a:schemeClr val="bg1"/>
                </a:solidFill>
                <a:latin typeface="Times New Roman" pitchFamily="18" charset="0"/>
              </a:defRPr>
            </a:lvl4pPr>
            <a:lvl5pPr marL="2057400" indent="-228600" defTabSz="942975" eaLnBrk="0" hangingPunct="0">
              <a:defRPr sz="2000">
                <a:solidFill>
                  <a:schemeClr val="bg1"/>
                </a:solidFill>
                <a:latin typeface="Times New Roman" pitchFamily="18" charset="0"/>
              </a:defRPr>
            </a:lvl5pPr>
            <a:lvl6pPr marL="2514600" indent="-228600" defTabSz="942975" eaLnBrk="0" fontAlgn="base" hangingPunct="0">
              <a:spcBef>
                <a:spcPct val="0"/>
              </a:spcBef>
              <a:spcAft>
                <a:spcPct val="0"/>
              </a:spcAft>
              <a:defRPr sz="2000">
                <a:solidFill>
                  <a:schemeClr val="bg1"/>
                </a:solidFill>
                <a:latin typeface="Times New Roman" pitchFamily="18" charset="0"/>
              </a:defRPr>
            </a:lvl6pPr>
            <a:lvl7pPr marL="2971800" indent="-228600" defTabSz="942975" eaLnBrk="0" fontAlgn="base" hangingPunct="0">
              <a:spcBef>
                <a:spcPct val="0"/>
              </a:spcBef>
              <a:spcAft>
                <a:spcPct val="0"/>
              </a:spcAft>
              <a:defRPr sz="2000">
                <a:solidFill>
                  <a:schemeClr val="bg1"/>
                </a:solidFill>
                <a:latin typeface="Times New Roman" pitchFamily="18" charset="0"/>
              </a:defRPr>
            </a:lvl7pPr>
            <a:lvl8pPr marL="3429000" indent="-228600" defTabSz="942975" eaLnBrk="0" fontAlgn="base" hangingPunct="0">
              <a:spcBef>
                <a:spcPct val="0"/>
              </a:spcBef>
              <a:spcAft>
                <a:spcPct val="0"/>
              </a:spcAft>
              <a:defRPr sz="2000">
                <a:solidFill>
                  <a:schemeClr val="bg1"/>
                </a:solidFill>
                <a:latin typeface="Times New Roman" pitchFamily="18" charset="0"/>
              </a:defRPr>
            </a:lvl8pPr>
            <a:lvl9pPr marL="3886200" indent="-228600" defTabSz="942975" eaLnBrk="0" fontAlgn="base" hangingPunct="0">
              <a:spcBef>
                <a:spcPct val="0"/>
              </a:spcBef>
              <a:spcAft>
                <a:spcPct val="0"/>
              </a:spcAft>
              <a:defRPr sz="2000">
                <a:solidFill>
                  <a:schemeClr val="bg1"/>
                </a:solidFill>
                <a:latin typeface="Times New Roman" pitchFamily="18" charset="0"/>
              </a:defRPr>
            </a:lvl9pPr>
          </a:lstStyle>
          <a:p>
            <a:pPr eaLnBrk="1" hangingPunct="1"/>
            <a:fld id="{897C20A8-84F0-4A94-8C1A-580E9C295672}" type="slidenum">
              <a:rPr lang="es-ES" altLang="es-ES" sz="1200" smtClean="0">
                <a:solidFill>
                  <a:schemeClr val="tx1"/>
                </a:solidFill>
                <a:latin typeface="Arial" charset="0"/>
              </a:rPr>
              <a:pPr eaLnBrk="1" hangingPunct="1"/>
              <a:t>9</a:t>
            </a:fld>
            <a:endParaRPr lang="es-ES" altLang="es-ES" sz="1200" smtClean="0">
              <a:solidFill>
                <a:schemeClr val="tx1"/>
              </a:solidFill>
              <a:latin typeface="Arial" charset="0"/>
            </a:endParaRP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alt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969496A-5781-4F98-AF95-7A25B818DC38}" type="slidenum">
              <a:rPr lang="es-ES"/>
              <a:pPr>
                <a:defRPr/>
              </a:pPr>
              <a:t>‹Nº›</a:t>
            </a:fld>
            <a:endParaRPr lang="es-ES"/>
          </a:p>
        </p:txBody>
      </p:sp>
    </p:spTree>
    <p:extLst>
      <p:ext uri="{BB962C8B-B14F-4D97-AF65-F5344CB8AC3E}">
        <p14:creationId xmlns:p14="http://schemas.microsoft.com/office/powerpoint/2010/main" val="3549026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A183C4C-194E-4E12-AA07-8E27B8775186}" type="slidenum">
              <a:rPr lang="es-ES"/>
              <a:pPr>
                <a:defRPr/>
              </a:pPr>
              <a:t>‹Nº›</a:t>
            </a:fld>
            <a:endParaRPr lang="es-ES"/>
          </a:p>
        </p:txBody>
      </p:sp>
    </p:spTree>
    <p:extLst>
      <p:ext uri="{BB962C8B-B14F-4D97-AF65-F5344CB8AC3E}">
        <p14:creationId xmlns:p14="http://schemas.microsoft.com/office/powerpoint/2010/main" val="194174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9AE34D9-C8F2-4421-87F5-240AE4FDA075}" type="slidenum">
              <a:rPr lang="es-ES"/>
              <a:pPr>
                <a:defRPr/>
              </a:pPr>
              <a:t>‹Nº›</a:t>
            </a:fld>
            <a:endParaRPr lang="es-ES"/>
          </a:p>
        </p:txBody>
      </p:sp>
    </p:spTree>
    <p:extLst>
      <p:ext uri="{BB962C8B-B14F-4D97-AF65-F5344CB8AC3E}">
        <p14:creationId xmlns:p14="http://schemas.microsoft.com/office/powerpoint/2010/main" val="267173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307A862-F760-4017-9A83-5AA43A7069D3}" type="slidenum">
              <a:rPr lang="es-ES"/>
              <a:pPr>
                <a:defRPr/>
              </a:pPr>
              <a:t>‹Nº›</a:t>
            </a:fld>
            <a:endParaRPr lang="es-ES"/>
          </a:p>
        </p:txBody>
      </p:sp>
    </p:spTree>
    <p:extLst>
      <p:ext uri="{BB962C8B-B14F-4D97-AF65-F5344CB8AC3E}">
        <p14:creationId xmlns:p14="http://schemas.microsoft.com/office/powerpoint/2010/main" val="92441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A940DCC-C4A2-4FAC-8213-8DD83939510E}" type="slidenum">
              <a:rPr lang="es-ES"/>
              <a:pPr>
                <a:defRPr/>
              </a:pPr>
              <a:t>‹Nº›</a:t>
            </a:fld>
            <a:endParaRPr lang="es-ES"/>
          </a:p>
        </p:txBody>
      </p:sp>
    </p:spTree>
    <p:extLst>
      <p:ext uri="{BB962C8B-B14F-4D97-AF65-F5344CB8AC3E}">
        <p14:creationId xmlns:p14="http://schemas.microsoft.com/office/powerpoint/2010/main" val="428408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DAAF3B6-F894-42FE-B1D8-D6AE0DC029B5}" type="slidenum">
              <a:rPr lang="es-ES"/>
              <a:pPr>
                <a:defRPr/>
              </a:pPr>
              <a:t>‹Nº›</a:t>
            </a:fld>
            <a:endParaRPr lang="es-ES"/>
          </a:p>
        </p:txBody>
      </p:sp>
    </p:spTree>
    <p:extLst>
      <p:ext uri="{BB962C8B-B14F-4D97-AF65-F5344CB8AC3E}">
        <p14:creationId xmlns:p14="http://schemas.microsoft.com/office/powerpoint/2010/main" val="154198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21D13D0B-60E6-4F48-B7E0-D26B80C07AC0}" type="slidenum">
              <a:rPr lang="es-ES"/>
              <a:pPr>
                <a:defRPr/>
              </a:pPr>
              <a:t>‹Nº›</a:t>
            </a:fld>
            <a:endParaRPr lang="es-ES"/>
          </a:p>
        </p:txBody>
      </p:sp>
    </p:spTree>
    <p:extLst>
      <p:ext uri="{BB962C8B-B14F-4D97-AF65-F5344CB8AC3E}">
        <p14:creationId xmlns:p14="http://schemas.microsoft.com/office/powerpoint/2010/main" val="125622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3B59CFF7-0C2A-4D08-A81A-A83F3986FAF3}" type="slidenum">
              <a:rPr lang="es-ES"/>
              <a:pPr>
                <a:defRPr/>
              </a:pPr>
              <a:t>‹Nº›</a:t>
            </a:fld>
            <a:endParaRPr lang="es-ES"/>
          </a:p>
        </p:txBody>
      </p:sp>
    </p:spTree>
    <p:extLst>
      <p:ext uri="{BB962C8B-B14F-4D97-AF65-F5344CB8AC3E}">
        <p14:creationId xmlns:p14="http://schemas.microsoft.com/office/powerpoint/2010/main" val="48449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2432199D-657A-48F1-9DC0-1A61F26E0A25}" type="slidenum">
              <a:rPr lang="es-ES"/>
              <a:pPr>
                <a:defRPr/>
              </a:pPr>
              <a:t>‹Nº›</a:t>
            </a:fld>
            <a:endParaRPr lang="es-ES"/>
          </a:p>
        </p:txBody>
      </p:sp>
    </p:spTree>
    <p:extLst>
      <p:ext uri="{BB962C8B-B14F-4D97-AF65-F5344CB8AC3E}">
        <p14:creationId xmlns:p14="http://schemas.microsoft.com/office/powerpoint/2010/main" val="398745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9783E0E-3380-427B-B029-4F965E632D3E}" type="slidenum">
              <a:rPr lang="es-ES"/>
              <a:pPr>
                <a:defRPr/>
              </a:pPr>
              <a:t>‹Nº›</a:t>
            </a:fld>
            <a:endParaRPr lang="es-ES"/>
          </a:p>
        </p:txBody>
      </p:sp>
    </p:spTree>
    <p:extLst>
      <p:ext uri="{BB962C8B-B14F-4D97-AF65-F5344CB8AC3E}">
        <p14:creationId xmlns:p14="http://schemas.microsoft.com/office/powerpoint/2010/main" val="216779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EAA4D2F-7CD7-46D8-919A-E8FF6939CE7D}" type="slidenum">
              <a:rPr lang="es-ES"/>
              <a:pPr>
                <a:defRPr/>
              </a:pPr>
              <a:t>‹Nº›</a:t>
            </a:fld>
            <a:endParaRPr lang="es-ES"/>
          </a:p>
        </p:txBody>
      </p:sp>
    </p:spTree>
    <p:extLst>
      <p:ext uri="{BB962C8B-B14F-4D97-AF65-F5344CB8AC3E}">
        <p14:creationId xmlns:p14="http://schemas.microsoft.com/office/powerpoint/2010/main" val="45933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0CEE7B4A-C6A5-4D70-9019-F7AB7783957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50825" y="188913"/>
            <a:ext cx="8642350"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ctr" eaLnBrk="1" hangingPunct="1">
              <a:spcBef>
                <a:spcPct val="50000"/>
              </a:spcBef>
            </a:pPr>
            <a:r>
              <a:rPr lang="es-ES_tradnl" altLang="es-ES" sz="4000" b="1">
                <a:solidFill>
                  <a:srgbClr val="FFFF00"/>
                </a:solidFill>
              </a:rPr>
              <a:t>A Relevance-Theoretic Approximation to Referential Metonymy</a:t>
            </a:r>
            <a:r>
              <a:rPr lang="es-ES" altLang="es-ES" sz="3600" b="1"/>
              <a:t/>
            </a:r>
            <a:br>
              <a:rPr lang="es-ES" altLang="es-ES" sz="3600" b="1"/>
            </a:br>
            <a:endParaRPr lang="es-ES" altLang="es-ES" sz="3600" b="1"/>
          </a:p>
          <a:p>
            <a:pPr algn="ctr" eaLnBrk="1" hangingPunct="1">
              <a:spcBef>
                <a:spcPct val="50000"/>
              </a:spcBef>
            </a:pPr>
            <a:r>
              <a:rPr lang="es-ES" altLang="es-ES" sz="3600" b="1"/>
              <a:t>Bárbara Eizaga Rebollar</a:t>
            </a:r>
            <a:r>
              <a:rPr lang="es-ES" altLang="es-ES" sz="3600"/>
              <a:t/>
            </a:r>
            <a:br>
              <a:rPr lang="es-ES" altLang="es-ES" sz="3600"/>
            </a:br>
            <a:r>
              <a:rPr lang="es-ES" altLang="es-ES" sz="3600"/>
              <a:t>Universidad de Cádiz</a:t>
            </a:r>
          </a:p>
          <a:p>
            <a:pPr algn="ctr" eaLnBrk="1" hangingPunct="1">
              <a:spcBef>
                <a:spcPct val="50000"/>
              </a:spcBef>
            </a:pPr>
            <a:endParaRPr lang="es-ES" altLang="es-ES" sz="3600"/>
          </a:p>
          <a:p>
            <a:pPr algn="ctr" eaLnBrk="1" hangingPunct="1">
              <a:spcBef>
                <a:spcPct val="50000"/>
              </a:spcBef>
            </a:pPr>
            <a:r>
              <a:rPr lang="es-ES" altLang="es-ES" sz="3600" b="1"/>
              <a:t>XXXII Congreso Internacional AESLA </a:t>
            </a:r>
          </a:p>
          <a:p>
            <a:pPr algn="ctr" eaLnBrk="1" hangingPunct="1">
              <a:spcBef>
                <a:spcPct val="50000"/>
              </a:spcBef>
            </a:pPr>
            <a:r>
              <a:rPr lang="es-ES" altLang="es-ES" sz="3600" b="1"/>
              <a:t>Sevilla, 3 de abril de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179388" y="0"/>
            <a:ext cx="8964612" cy="858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ts val="0"/>
              </a:spcBef>
              <a:buFontTx/>
              <a:buNone/>
              <a:defRPr/>
            </a:pPr>
            <a:r>
              <a:rPr lang="es-ES_tradnl" altLang="es-ES" sz="2800" b="1" dirty="0" smtClean="0">
                <a:solidFill>
                  <a:srgbClr val="FFFF00"/>
                </a:solidFill>
                <a:latin typeface="Times New Roman" charset="0"/>
              </a:rPr>
              <a:t>Can </a:t>
            </a:r>
            <a:r>
              <a:rPr lang="es-ES_tradnl" altLang="es-ES" sz="2800" b="1" dirty="0" err="1" smtClean="0">
                <a:solidFill>
                  <a:srgbClr val="FFFF00"/>
                </a:solidFill>
                <a:latin typeface="Times New Roman" charset="0"/>
              </a:rPr>
              <a:t>metonymy</a:t>
            </a:r>
            <a:r>
              <a:rPr lang="es-ES_tradnl" altLang="es-ES" sz="2800" b="1" dirty="0" smtClean="0">
                <a:solidFill>
                  <a:srgbClr val="FFFF00"/>
                </a:solidFill>
                <a:latin typeface="Times New Roman" charset="0"/>
              </a:rPr>
              <a:t> be </a:t>
            </a:r>
            <a:r>
              <a:rPr lang="es-ES_tradnl" altLang="es-ES" sz="2800" b="1" dirty="0" err="1" smtClean="0">
                <a:solidFill>
                  <a:srgbClr val="FFFF00"/>
                </a:solidFill>
                <a:latin typeface="Times New Roman" charset="0"/>
              </a:rPr>
              <a:t>accounted</a:t>
            </a:r>
            <a:r>
              <a:rPr lang="es-ES_tradnl" altLang="es-ES" sz="2800" b="1" dirty="0" smtClean="0">
                <a:solidFill>
                  <a:srgbClr val="FFFF00"/>
                </a:solidFill>
                <a:latin typeface="Times New Roman" charset="0"/>
              </a:rPr>
              <a:t> </a:t>
            </a:r>
            <a:r>
              <a:rPr lang="es-ES_tradnl" altLang="es-ES" sz="2800" b="1" dirty="0" err="1" smtClean="0">
                <a:solidFill>
                  <a:srgbClr val="FFFF00"/>
                </a:solidFill>
                <a:latin typeface="Times New Roman" charset="0"/>
              </a:rPr>
              <a:t>by</a:t>
            </a:r>
            <a:r>
              <a:rPr lang="es-ES_tradnl" altLang="es-ES" sz="2800" b="1" dirty="0" smtClean="0">
                <a:solidFill>
                  <a:srgbClr val="FFFF00"/>
                </a:solidFill>
                <a:latin typeface="Times New Roman" charset="0"/>
              </a:rPr>
              <a:t> </a:t>
            </a:r>
            <a:r>
              <a:rPr lang="es-ES_tradnl" altLang="es-ES" sz="2800" b="1" dirty="0" err="1" smtClean="0">
                <a:solidFill>
                  <a:srgbClr val="FFFF00"/>
                </a:solidFill>
                <a:latin typeface="Times New Roman" charset="0"/>
              </a:rPr>
              <a:t>the</a:t>
            </a:r>
            <a:r>
              <a:rPr lang="es-ES_tradnl" altLang="es-ES" sz="2800" b="1" dirty="0" smtClean="0">
                <a:solidFill>
                  <a:srgbClr val="FFFF00"/>
                </a:solidFill>
                <a:latin typeface="Times New Roman" charset="0"/>
              </a:rPr>
              <a:t> </a:t>
            </a:r>
            <a:r>
              <a:rPr lang="es-ES_tradnl" altLang="es-ES" sz="2800" b="1" dirty="0" err="1" smtClean="0">
                <a:solidFill>
                  <a:srgbClr val="FFFF00"/>
                </a:solidFill>
                <a:latin typeface="Times New Roman" charset="0"/>
              </a:rPr>
              <a:t>same</a:t>
            </a:r>
            <a:r>
              <a:rPr lang="es-ES_tradnl" altLang="es-ES" sz="2800" b="1" dirty="0" smtClean="0">
                <a:solidFill>
                  <a:srgbClr val="FFFF00"/>
                </a:solidFill>
                <a:latin typeface="Times New Roman" charset="0"/>
              </a:rPr>
              <a:t> </a:t>
            </a:r>
            <a:r>
              <a:rPr lang="es-ES_tradnl" altLang="es-ES" sz="2800" b="1" dirty="0" err="1" smtClean="0">
                <a:solidFill>
                  <a:srgbClr val="FFFF00"/>
                </a:solidFill>
                <a:latin typeface="Times New Roman" charset="0"/>
              </a:rPr>
              <a:t>inferential</a:t>
            </a:r>
            <a:r>
              <a:rPr lang="es-ES_tradnl" altLang="es-ES" sz="2800" b="1" dirty="0" smtClean="0">
                <a:solidFill>
                  <a:srgbClr val="FFFF00"/>
                </a:solidFill>
                <a:latin typeface="Times New Roman" charset="0"/>
              </a:rPr>
              <a:t> </a:t>
            </a:r>
            <a:r>
              <a:rPr lang="es-ES_tradnl" altLang="es-ES" sz="2800" b="1" dirty="0" err="1" smtClean="0">
                <a:solidFill>
                  <a:srgbClr val="FFFF00"/>
                </a:solidFill>
                <a:latin typeface="Times New Roman" charset="0"/>
              </a:rPr>
              <a:t>mechanism</a:t>
            </a:r>
            <a:r>
              <a:rPr lang="es-ES_tradnl" altLang="es-ES" sz="2800" b="1" dirty="0" smtClean="0">
                <a:solidFill>
                  <a:srgbClr val="FFFF00"/>
                </a:solidFill>
                <a:latin typeface="Times New Roman" charset="0"/>
              </a:rPr>
              <a:t> of conceptual </a:t>
            </a:r>
            <a:r>
              <a:rPr lang="es-ES_tradnl" altLang="es-ES" sz="2800" b="1" dirty="0" err="1" smtClean="0">
                <a:solidFill>
                  <a:srgbClr val="FFFF00"/>
                </a:solidFill>
                <a:latin typeface="Times New Roman" charset="0"/>
              </a:rPr>
              <a:t>adjustment</a:t>
            </a:r>
            <a:r>
              <a:rPr lang="es-ES_tradnl" altLang="es-ES" sz="2800" b="1" dirty="0" smtClean="0">
                <a:solidFill>
                  <a:srgbClr val="FFFF00"/>
                </a:solidFill>
                <a:latin typeface="Times New Roman" charset="0"/>
              </a:rPr>
              <a:t>?</a:t>
            </a:r>
          </a:p>
          <a:p>
            <a:pPr algn="ctr" eaLnBrk="1" hangingPunct="1">
              <a:spcBef>
                <a:spcPts val="0"/>
              </a:spcBef>
              <a:buFontTx/>
              <a:buNone/>
              <a:defRPr/>
            </a:pPr>
            <a:endParaRPr lang="es-ES_tradnl" altLang="es-ES" sz="2800" b="1" dirty="0" smtClean="0">
              <a:solidFill>
                <a:srgbClr val="FFFF00"/>
              </a:solidFill>
              <a:latin typeface="Times New Roman" charset="0"/>
            </a:endParaRPr>
          </a:p>
          <a:p>
            <a:pPr marL="457200" indent="-457200" eaLnBrk="1" hangingPunct="1">
              <a:spcBef>
                <a:spcPts val="600"/>
              </a:spcBef>
              <a:buFontTx/>
              <a:buAutoNum type="arabicPeriod" startAt="16"/>
              <a:defRPr/>
            </a:pPr>
            <a:r>
              <a:rPr lang="es-ES_tradnl" altLang="es-ES" sz="2700" b="1" dirty="0" err="1" smtClean="0">
                <a:solidFill>
                  <a:schemeClr val="bg1"/>
                </a:solidFill>
                <a:latin typeface="Times New Roman" charset="0"/>
              </a:rPr>
              <a:t>The</a:t>
            </a:r>
            <a:r>
              <a:rPr lang="es-ES_tradnl" altLang="es-ES" sz="2700" b="1" dirty="0" smtClean="0">
                <a:solidFill>
                  <a:schemeClr val="bg1"/>
                </a:solidFill>
                <a:latin typeface="Times New Roman" charset="0"/>
              </a:rPr>
              <a:t> </a:t>
            </a:r>
            <a:r>
              <a:rPr lang="es-ES_tradnl" altLang="es-ES" sz="2700" b="1" i="1" dirty="0" err="1" smtClean="0">
                <a:solidFill>
                  <a:schemeClr val="bg1"/>
                </a:solidFill>
                <a:latin typeface="Times New Roman" charset="0"/>
              </a:rPr>
              <a:t>book</a:t>
            </a:r>
            <a:r>
              <a:rPr lang="es-ES_tradnl" altLang="es-ES" sz="2700" b="1" i="1" dirty="0" smtClean="0">
                <a:solidFill>
                  <a:schemeClr val="bg1"/>
                </a:solidFill>
                <a:latin typeface="Times New Roman" charset="0"/>
              </a:rPr>
              <a:t> </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is</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unreadable</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Narrowing</a:t>
            </a:r>
            <a:r>
              <a:rPr lang="es-ES_tradnl" altLang="es-ES" sz="2700" b="1" dirty="0" smtClean="0">
                <a:solidFill>
                  <a:schemeClr val="bg1"/>
                </a:solidFill>
                <a:latin typeface="Times New Roman" charset="0"/>
              </a:rPr>
              <a:t> </a:t>
            </a:r>
          </a:p>
          <a:p>
            <a:pPr marL="457200" indent="-457200" eaLnBrk="1" hangingPunct="1">
              <a:spcBef>
                <a:spcPts val="1200"/>
              </a:spcBef>
              <a:buFontTx/>
              <a:buAutoNum type="arabicPeriod" startAt="16"/>
              <a:defRPr/>
            </a:pPr>
            <a:r>
              <a:rPr lang="es-ES_tradnl" altLang="es-ES" sz="2700" b="1" dirty="0" smtClean="0">
                <a:solidFill>
                  <a:schemeClr val="bg1"/>
                </a:solidFill>
                <a:latin typeface="Times New Roman" charset="0"/>
              </a:rPr>
              <a:t>Nadal </a:t>
            </a:r>
            <a:r>
              <a:rPr lang="es-ES_tradnl" altLang="es-ES" sz="2700" b="1" dirty="0" err="1" smtClean="0">
                <a:solidFill>
                  <a:schemeClr val="bg1"/>
                </a:solidFill>
                <a:latin typeface="Times New Roman" charset="0"/>
              </a:rPr>
              <a:t>is</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the</a:t>
            </a:r>
            <a:r>
              <a:rPr lang="es-ES_tradnl" altLang="es-ES" sz="2700" b="1" dirty="0" smtClean="0">
                <a:solidFill>
                  <a:schemeClr val="bg1"/>
                </a:solidFill>
                <a:latin typeface="Times New Roman" charset="0"/>
              </a:rPr>
              <a:t> new </a:t>
            </a:r>
            <a:r>
              <a:rPr lang="es-ES_tradnl" altLang="es-ES" sz="2700" b="1" i="1" dirty="0" err="1" smtClean="0">
                <a:solidFill>
                  <a:schemeClr val="bg1"/>
                </a:solidFill>
                <a:latin typeface="Times New Roman" charset="0"/>
              </a:rPr>
              <a:t>Sampras</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Broadening</a:t>
            </a:r>
            <a:endParaRPr lang="es-ES_tradnl" altLang="es-ES" sz="2700" b="1" dirty="0" smtClean="0">
              <a:solidFill>
                <a:schemeClr val="bg1"/>
              </a:solidFill>
              <a:latin typeface="Times New Roman" charset="0"/>
            </a:endParaRPr>
          </a:p>
          <a:p>
            <a:pPr marL="457200" indent="-457200" algn="just" eaLnBrk="1" hangingPunct="1">
              <a:spcBef>
                <a:spcPts val="600"/>
              </a:spcBef>
              <a:buFontTx/>
              <a:buAutoNum type="arabicPeriod" startAt="16"/>
              <a:defRPr/>
            </a:pP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The</a:t>
            </a:r>
            <a:r>
              <a:rPr lang="es-ES_tradnl" altLang="es-ES" sz="2700" b="1" dirty="0" smtClean="0">
                <a:solidFill>
                  <a:schemeClr val="bg1"/>
                </a:solidFill>
                <a:latin typeface="Times New Roman" charset="0"/>
              </a:rPr>
              <a:t> </a:t>
            </a:r>
            <a:r>
              <a:rPr lang="es-ES_tradnl" altLang="es-ES" sz="2700" b="1" i="1" dirty="0" err="1" smtClean="0">
                <a:solidFill>
                  <a:schemeClr val="bg1"/>
                </a:solidFill>
                <a:latin typeface="Times New Roman" charset="0"/>
              </a:rPr>
              <a:t>sax</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walked</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out</a:t>
            </a:r>
            <a:r>
              <a:rPr lang="es-ES_tradnl" altLang="es-ES" sz="2700" b="1" dirty="0" smtClean="0">
                <a:solidFill>
                  <a:schemeClr val="bg1"/>
                </a:solidFill>
                <a:latin typeface="Times New Roman" charset="0"/>
              </a:rPr>
              <a:t>. ?</a:t>
            </a:r>
          </a:p>
          <a:p>
            <a:pPr marL="457200" indent="-457200" algn="just" eaLnBrk="1" hangingPunct="1">
              <a:spcBef>
                <a:spcPts val="600"/>
              </a:spcBef>
              <a:buFontTx/>
              <a:buAutoNum type="arabicPeriod" startAt="16"/>
              <a:defRPr/>
            </a:pPr>
            <a:r>
              <a:rPr lang="es-ES_tradnl" altLang="es-ES" sz="2700" b="1" i="1" dirty="0" err="1" smtClean="0">
                <a:solidFill>
                  <a:schemeClr val="bg1"/>
                </a:solidFill>
                <a:latin typeface="Times New Roman" charset="0"/>
              </a:rPr>
              <a:t>Downing</a:t>
            </a:r>
            <a:r>
              <a:rPr lang="es-ES_tradnl" altLang="es-ES" sz="2700" b="1" i="1" dirty="0" smtClean="0">
                <a:solidFill>
                  <a:schemeClr val="bg1"/>
                </a:solidFill>
                <a:latin typeface="Times New Roman" charset="0"/>
              </a:rPr>
              <a:t> Street</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refused</a:t>
            </a:r>
            <a:r>
              <a:rPr lang="es-ES_tradnl" altLang="es-ES" sz="2700" b="1" dirty="0" smtClean="0">
                <a:solidFill>
                  <a:schemeClr val="bg1"/>
                </a:solidFill>
                <a:latin typeface="Times New Roman" charset="0"/>
              </a:rPr>
              <a:t> to </a:t>
            </a:r>
            <a:r>
              <a:rPr lang="es-ES_tradnl" altLang="es-ES" sz="2700" b="1" dirty="0" err="1" smtClean="0">
                <a:solidFill>
                  <a:schemeClr val="bg1"/>
                </a:solidFill>
                <a:latin typeface="Times New Roman" charset="0"/>
              </a:rPr>
              <a:t>give</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an</a:t>
            </a:r>
            <a:r>
              <a:rPr lang="es-ES_tradnl" altLang="es-ES" sz="2700" b="1" dirty="0" smtClean="0">
                <a:solidFill>
                  <a:schemeClr val="bg1"/>
                </a:solidFill>
                <a:latin typeface="Times New Roman" charset="0"/>
              </a:rPr>
              <a:t> interview. ?</a:t>
            </a:r>
          </a:p>
          <a:p>
            <a:pPr algn="just" eaLnBrk="1" hangingPunct="1">
              <a:spcBef>
                <a:spcPts val="600"/>
              </a:spcBef>
              <a:buFontTx/>
              <a:buNone/>
              <a:defRPr/>
            </a:pPr>
            <a:endParaRPr lang="es-ES_tradnl" altLang="es-ES" sz="2700" b="1" dirty="0" smtClean="0">
              <a:solidFill>
                <a:schemeClr val="bg1"/>
              </a:solidFill>
              <a:latin typeface="Times New Roman" charset="0"/>
            </a:endParaRPr>
          </a:p>
          <a:p>
            <a:pPr algn="just" eaLnBrk="1" hangingPunct="1">
              <a:spcBef>
                <a:spcPts val="0"/>
              </a:spcBef>
              <a:buFontTx/>
              <a:buNone/>
              <a:defRPr/>
            </a:pPr>
            <a:r>
              <a:rPr lang="es-ES_tradnl" altLang="es-ES" sz="2700" b="1" dirty="0" smtClean="0">
                <a:solidFill>
                  <a:schemeClr val="bg1"/>
                </a:solidFill>
                <a:latin typeface="Times New Roman" charset="0"/>
              </a:rPr>
              <a:t>In (16) </a:t>
            </a:r>
            <a:r>
              <a:rPr lang="es-ES_tradnl" altLang="es-ES" sz="2700" b="1" dirty="0" err="1" smtClean="0">
                <a:solidFill>
                  <a:schemeClr val="bg1"/>
                </a:solidFill>
                <a:latin typeface="Times New Roman" charset="0"/>
              </a:rPr>
              <a:t>the</a:t>
            </a:r>
            <a:r>
              <a:rPr lang="es-ES_tradnl" altLang="es-ES" sz="2700" b="1" dirty="0" smtClean="0">
                <a:solidFill>
                  <a:schemeClr val="bg1"/>
                </a:solidFill>
                <a:latin typeface="Times New Roman" charset="0"/>
              </a:rPr>
              <a:t> lexical </a:t>
            </a:r>
            <a:r>
              <a:rPr lang="es-ES_tradnl" altLang="es-ES" sz="2700" b="1" dirty="0" err="1" smtClean="0">
                <a:solidFill>
                  <a:schemeClr val="bg1"/>
                </a:solidFill>
                <a:latin typeface="Times New Roman" charset="0"/>
              </a:rPr>
              <a:t>meaning</a:t>
            </a:r>
            <a:r>
              <a:rPr lang="es-ES_tradnl" altLang="es-ES" sz="2700" b="1" dirty="0" smtClean="0">
                <a:solidFill>
                  <a:schemeClr val="bg1"/>
                </a:solidFill>
                <a:latin typeface="Times New Roman" charset="0"/>
              </a:rPr>
              <a:t> of </a:t>
            </a:r>
            <a:r>
              <a:rPr lang="es-ES_tradnl" altLang="es-ES" sz="2700" b="1" i="1" dirty="0" err="1" smtClean="0">
                <a:solidFill>
                  <a:schemeClr val="bg1"/>
                </a:solidFill>
                <a:latin typeface="Times New Roman" charset="0"/>
              </a:rPr>
              <a:t>book</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narrows</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down</a:t>
            </a:r>
            <a:r>
              <a:rPr lang="es-ES_tradnl" altLang="es-ES" sz="2700" b="1" dirty="0" smtClean="0">
                <a:solidFill>
                  <a:schemeClr val="bg1"/>
                </a:solidFill>
                <a:latin typeface="Times New Roman" charset="0"/>
              </a:rPr>
              <a:t> to </a:t>
            </a:r>
            <a:r>
              <a:rPr lang="es-ES_tradnl" altLang="es-ES" sz="2700" b="1" dirty="0" err="1" smtClean="0">
                <a:solidFill>
                  <a:schemeClr val="bg1"/>
                </a:solidFill>
                <a:latin typeface="Times New Roman" charset="0"/>
              </a:rPr>
              <a:t>communicate</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the</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text</a:t>
            </a:r>
            <a:r>
              <a:rPr lang="es-ES_tradnl" altLang="es-ES" sz="2700" b="1" dirty="0" smtClean="0">
                <a:solidFill>
                  <a:schemeClr val="bg1"/>
                </a:solidFill>
                <a:latin typeface="Times New Roman" charset="0"/>
              </a:rPr>
              <a:t> in </a:t>
            </a:r>
            <a:r>
              <a:rPr lang="es-ES_tradnl" altLang="es-ES" sz="2700" b="1" dirty="0" err="1" smtClean="0">
                <a:solidFill>
                  <a:schemeClr val="bg1"/>
                </a:solidFill>
                <a:latin typeface="Times New Roman" charset="0"/>
              </a:rPr>
              <a:t>the</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book</a:t>
            </a:r>
            <a:r>
              <a:rPr lang="es-ES_tradnl" altLang="es-ES" sz="2700" b="1" dirty="0" smtClean="0">
                <a:solidFill>
                  <a:schemeClr val="bg1"/>
                </a:solidFill>
                <a:latin typeface="Times New Roman" charset="0"/>
              </a:rPr>
              <a:t>. In (17) </a:t>
            </a:r>
            <a:r>
              <a:rPr lang="es-ES_tradnl" altLang="es-ES" sz="2700" b="1" i="1" dirty="0" err="1" smtClean="0">
                <a:solidFill>
                  <a:schemeClr val="bg1"/>
                </a:solidFill>
                <a:latin typeface="Times New Roman" charset="0"/>
              </a:rPr>
              <a:t>Sampras</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undergoes</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broadening</a:t>
            </a:r>
            <a:r>
              <a:rPr lang="es-ES_tradnl" altLang="es-ES" sz="2700" b="1" dirty="0" smtClean="0">
                <a:solidFill>
                  <a:schemeClr val="bg1"/>
                </a:solidFill>
                <a:latin typeface="Times New Roman" charset="0"/>
              </a:rPr>
              <a:t> to </a:t>
            </a:r>
            <a:r>
              <a:rPr lang="es-ES_tradnl" altLang="es-ES" sz="2700" b="1" dirty="0" err="1" smtClean="0">
                <a:solidFill>
                  <a:schemeClr val="bg1"/>
                </a:solidFill>
                <a:latin typeface="Times New Roman" charset="0"/>
              </a:rPr>
              <a:t>evoke</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the</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category</a:t>
            </a:r>
            <a:r>
              <a:rPr lang="es-ES_tradnl" altLang="es-ES" sz="2700" b="1" dirty="0" smtClean="0">
                <a:solidFill>
                  <a:schemeClr val="bg1"/>
                </a:solidFill>
                <a:latin typeface="Times New Roman" charset="0"/>
              </a:rPr>
              <a:t> of </a:t>
            </a:r>
            <a:r>
              <a:rPr lang="es-ES_tradnl" altLang="es-ES" sz="2700" b="1" dirty="0" err="1" smtClean="0">
                <a:solidFill>
                  <a:schemeClr val="bg1"/>
                </a:solidFill>
                <a:latin typeface="Times New Roman" charset="0"/>
              </a:rPr>
              <a:t>successful</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tennis</a:t>
            </a:r>
            <a:r>
              <a:rPr lang="es-ES_tradnl" altLang="es-ES" sz="2700" b="1" dirty="0" smtClean="0">
                <a:solidFill>
                  <a:schemeClr val="bg1"/>
                </a:solidFill>
                <a:latin typeface="Times New Roman" charset="0"/>
              </a:rPr>
              <a:t> </a:t>
            </a:r>
            <a:r>
              <a:rPr lang="es-ES_tradnl" altLang="es-ES" sz="2700" b="1" dirty="0" err="1" smtClean="0">
                <a:solidFill>
                  <a:schemeClr val="bg1"/>
                </a:solidFill>
                <a:latin typeface="Times New Roman" charset="0"/>
              </a:rPr>
              <a:t>players</a:t>
            </a:r>
            <a:r>
              <a:rPr lang="es-ES_tradnl" altLang="es-ES" sz="2700" b="1" dirty="0" smtClean="0">
                <a:solidFill>
                  <a:schemeClr val="bg1"/>
                </a:solidFill>
                <a:latin typeface="Times New Roman" charset="0"/>
              </a:rPr>
              <a:t>.</a:t>
            </a:r>
          </a:p>
          <a:p>
            <a:pPr algn="just" eaLnBrk="1" hangingPunct="1">
              <a:spcBef>
                <a:spcPts val="0"/>
              </a:spcBef>
              <a:buFontTx/>
              <a:buNone/>
              <a:defRPr/>
            </a:pPr>
            <a:endParaRPr lang="es-ES_tradnl" altLang="es-ES" sz="2700" b="1" dirty="0" smtClean="0">
              <a:solidFill>
                <a:schemeClr val="bg1"/>
              </a:solidFill>
              <a:latin typeface="Times New Roman" charset="0"/>
            </a:endParaRPr>
          </a:p>
          <a:p>
            <a:pPr algn="just" eaLnBrk="1" hangingPunct="1">
              <a:spcBef>
                <a:spcPts val="0"/>
              </a:spcBef>
              <a:buFontTx/>
              <a:buNone/>
              <a:defRPr/>
            </a:pPr>
            <a:r>
              <a:rPr lang="es-ES_tradnl" altLang="es-ES" sz="2700" b="1" dirty="0" smtClean="0">
                <a:solidFill>
                  <a:schemeClr val="bg1"/>
                </a:solidFill>
                <a:latin typeface="Times New Roman" charset="0"/>
              </a:rPr>
              <a:t>(18-19) </a:t>
            </a:r>
            <a:r>
              <a:rPr lang="es-ES_tradnl" altLang="es-ES" sz="2700" b="1" dirty="0" err="1" smtClean="0">
                <a:solidFill>
                  <a:schemeClr val="bg1"/>
                </a:solidFill>
                <a:latin typeface="Times New Roman" charset="0"/>
              </a:rPr>
              <a:t>involve</a:t>
            </a:r>
            <a:r>
              <a:rPr lang="es-ES_tradnl" altLang="es-ES" sz="2700" b="1" dirty="0" smtClean="0">
                <a:solidFill>
                  <a:schemeClr val="bg1"/>
                </a:solidFill>
                <a:latin typeface="Times New Roman" charset="0"/>
              </a:rPr>
              <a:t> a transfer of </a:t>
            </a:r>
            <a:r>
              <a:rPr lang="es-ES_tradnl" altLang="es-ES" sz="2700" b="1" dirty="0" err="1" smtClean="0">
                <a:solidFill>
                  <a:schemeClr val="bg1"/>
                </a:solidFill>
                <a:latin typeface="Times New Roman" charset="0"/>
              </a:rPr>
              <a:t>reference</a:t>
            </a:r>
            <a:r>
              <a:rPr lang="es-ES_tradnl" altLang="es-ES" sz="2700" b="1" dirty="0" smtClean="0">
                <a:solidFill>
                  <a:schemeClr val="bg1"/>
                </a:solidFill>
                <a:latin typeface="Times New Roman" charset="0"/>
              </a:rPr>
              <a:t> and so are </a:t>
            </a:r>
            <a:r>
              <a:rPr lang="es-ES_tradnl" altLang="es-ES" sz="2700" b="1" dirty="0" err="1" smtClean="0">
                <a:solidFill>
                  <a:schemeClr val="bg1"/>
                </a:solidFill>
                <a:latin typeface="Times New Roman" charset="0"/>
              </a:rPr>
              <a:t>prototypical</a:t>
            </a:r>
            <a:r>
              <a:rPr lang="es-ES_tradnl" altLang="es-ES" sz="2700" b="1" dirty="0" smtClean="0">
                <a:solidFill>
                  <a:schemeClr val="bg1"/>
                </a:solidFill>
                <a:latin typeface="Times New Roman" charset="0"/>
              </a:rPr>
              <a:t> cases of </a:t>
            </a:r>
            <a:r>
              <a:rPr lang="es-ES_tradnl" altLang="es-ES" sz="2700" b="1" u="sng" dirty="0" err="1" smtClean="0">
                <a:solidFill>
                  <a:schemeClr val="bg1"/>
                </a:solidFill>
                <a:latin typeface="Times New Roman" charset="0"/>
              </a:rPr>
              <a:t>referential</a:t>
            </a:r>
            <a:r>
              <a:rPr lang="es-ES_tradnl" altLang="es-ES" sz="2700" b="1" u="sng" dirty="0" smtClean="0">
                <a:solidFill>
                  <a:schemeClr val="bg1"/>
                </a:solidFill>
                <a:latin typeface="Times New Roman" charset="0"/>
              </a:rPr>
              <a:t> </a:t>
            </a:r>
            <a:r>
              <a:rPr lang="es-ES_tradnl" altLang="es-ES" sz="2700" b="1" u="sng" dirty="0" err="1" smtClean="0">
                <a:solidFill>
                  <a:schemeClr val="bg1"/>
                </a:solidFill>
                <a:latin typeface="Times New Roman" charset="0"/>
              </a:rPr>
              <a:t>metonymy</a:t>
            </a:r>
            <a:r>
              <a:rPr lang="es-ES_tradnl" altLang="es-ES" sz="2700" b="1" dirty="0" smtClean="0">
                <a:solidFill>
                  <a:schemeClr val="bg1"/>
                </a:solidFill>
                <a:latin typeface="Times New Roman" charset="0"/>
              </a:rPr>
              <a:t>.</a:t>
            </a:r>
          </a:p>
          <a:p>
            <a:pPr algn="just" eaLnBrk="1" hangingPunct="1">
              <a:spcBef>
                <a:spcPts val="1200"/>
              </a:spcBef>
              <a:buFontTx/>
              <a:buNone/>
              <a:defRPr/>
            </a:pPr>
            <a:endParaRPr lang="es-ES_tradnl" altLang="es-ES" sz="2800" b="1" i="1" dirty="0" smtClean="0">
              <a:solidFill>
                <a:schemeClr val="bg1"/>
              </a:solidFill>
              <a:latin typeface="Times New Roman" charset="0"/>
            </a:endParaRPr>
          </a:p>
          <a:p>
            <a:pPr algn="just" eaLnBrk="1" hangingPunct="1">
              <a:spcBef>
                <a:spcPts val="1200"/>
              </a:spcBef>
              <a:buFontTx/>
              <a:buNone/>
              <a:defRPr/>
            </a:pPr>
            <a:endParaRPr lang="es-ES_tradnl" altLang="es-ES" sz="2800" b="1" i="1" dirty="0" smtClean="0">
              <a:solidFill>
                <a:schemeClr val="bg1"/>
              </a:solidFill>
              <a:latin typeface="Times New Roman" charset="0"/>
            </a:endParaRPr>
          </a:p>
          <a:p>
            <a:pPr algn="just" eaLnBrk="1" hangingPunct="1">
              <a:spcBef>
                <a:spcPts val="1200"/>
              </a:spcBef>
              <a:buFontTx/>
              <a:buNone/>
              <a:defRPr/>
            </a:pPr>
            <a:endParaRPr lang="es-ES_tradnl" altLang="es-ES" sz="2800" b="1" i="1" dirty="0">
              <a:solidFill>
                <a:schemeClr val="bg1"/>
              </a:solidFill>
              <a:latin typeface="Times New Roman" charset="0"/>
            </a:endParaRPr>
          </a:p>
        </p:txBody>
      </p:sp>
      <p:sp>
        <p:nvSpPr>
          <p:cNvPr id="11267" name="1 Flecha derecha"/>
          <p:cNvSpPr>
            <a:spLocks noChangeArrowheads="1"/>
          </p:cNvSpPr>
          <p:nvPr/>
        </p:nvSpPr>
        <p:spPr bwMode="auto">
          <a:xfrm>
            <a:off x="5408613" y="1484313"/>
            <a:ext cx="1512887" cy="279400"/>
          </a:xfrm>
          <a:prstGeom prst="rightArrow">
            <a:avLst>
              <a:gd name="adj1" fmla="val 50000"/>
              <a:gd name="adj2" fmla="val 49861"/>
            </a:avLst>
          </a:prstGeom>
          <a:solidFill>
            <a:schemeClr val="accent1"/>
          </a:solidFill>
          <a:ln w="9525" algn="ctr">
            <a:solidFill>
              <a:schemeClr val="tx1"/>
            </a:solidFill>
            <a:round/>
            <a:headEnd/>
            <a:tailEnd/>
          </a:ln>
        </p:spPr>
        <p:txBody>
          <a:bodyPr/>
          <a:lstStyle/>
          <a:p>
            <a:endParaRPr lang="es-ES"/>
          </a:p>
        </p:txBody>
      </p:sp>
      <p:sp>
        <p:nvSpPr>
          <p:cNvPr id="11268" name="2 Flecha derecha"/>
          <p:cNvSpPr>
            <a:spLocks noChangeArrowheads="1"/>
          </p:cNvSpPr>
          <p:nvPr/>
        </p:nvSpPr>
        <p:spPr bwMode="auto">
          <a:xfrm>
            <a:off x="5364163" y="2133600"/>
            <a:ext cx="1511300" cy="287338"/>
          </a:xfrm>
          <a:prstGeom prst="rightArrow">
            <a:avLst>
              <a:gd name="adj1" fmla="val 50000"/>
              <a:gd name="adj2" fmla="val 50089"/>
            </a:avLst>
          </a:prstGeom>
          <a:solidFill>
            <a:schemeClr val="accent1"/>
          </a:solidFill>
          <a:ln w="9525" algn="ctr">
            <a:solidFill>
              <a:schemeClr val="tx1"/>
            </a:solidFill>
            <a:round/>
            <a:headEnd/>
            <a:tailEnd/>
          </a:ln>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8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186">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186">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3186">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3186">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318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50825" y="260350"/>
            <a:ext cx="8642350"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ctr" eaLnBrk="1" hangingPunct="1">
              <a:spcBef>
                <a:spcPct val="50000"/>
              </a:spcBef>
            </a:pPr>
            <a:r>
              <a:rPr lang="es-ES" altLang="es-ES" sz="3200" b="1">
                <a:solidFill>
                  <a:srgbClr val="FFFF00"/>
                </a:solidFill>
              </a:rPr>
              <a:t>Reference transfer in metonymy</a:t>
            </a:r>
          </a:p>
          <a:p>
            <a:pPr eaLnBrk="1" hangingPunct="1">
              <a:spcBef>
                <a:spcPts val="1200"/>
              </a:spcBef>
            </a:pPr>
            <a:r>
              <a:rPr lang="es-ES" altLang="es-ES" sz="2800" b="1"/>
              <a:t>In (18) </a:t>
            </a:r>
            <a:r>
              <a:rPr lang="es-ES" altLang="es-ES" sz="2800" b="1" i="1"/>
              <a:t>the sax</a:t>
            </a:r>
            <a:r>
              <a:rPr lang="es-ES" altLang="es-ES" sz="2800" b="1"/>
              <a:t> 	                	          saxophone player</a:t>
            </a:r>
          </a:p>
          <a:p>
            <a:pPr eaLnBrk="1" hangingPunct="1">
              <a:spcBef>
                <a:spcPts val="1200"/>
              </a:spcBef>
            </a:pPr>
            <a:r>
              <a:rPr lang="es-ES" altLang="es-ES" sz="2800" b="1"/>
              <a:t>In (19) </a:t>
            </a:r>
            <a:r>
              <a:rPr lang="es-ES" altLang="es-ES" sz="2800" b="1" i="1"/>
              <a:t>Downing Street</a:t>
            </a:r>
            <a:r>
              <a:rPr lang="es-ES" altLang="es-ES" sz="2800" b="1"/>
              <a:t> 	            Prime Minister</a:t>
            </a:r>
            <a:br>
              <a:rPr lang="es-ES" altLang="es-ES" sz="2800" b="1"/>
            </a:br>
            <a:endParaRPr lang="es-ES" altLang="es-ES" sz="2800" b="1"/>
          </a:p>
          <a:p>
            <a:pPr eaLnBrk="1" hangingPunct="1"/>
            <a:r>
              <a:rPr lang="es-ES_tradnl" altLang="es-ES" sz="2800" b="1"/>
              <a:t>(18-19) involve the use of a word to denote something that falls outside its </a:t>
            </a:r>
            <a:r>
              <a:rPr lang="es-ES_tradnl" altLang="es-ES" sz="2800" b="1" i="1"/>
              <a:t>literal </a:t>
            </a:r>
            <a:r>
              <a:rPr lang="es-ES_tradnl" altLang="es-ES" sz="2800" b="1"/>
              <a:t>denotation.</a:t>
            </a:r>
          </a:p>
          <a:p>
            <a:pPr eaLnBrk="1" hangingPunct="1"/>
            <a:endParaRPr lang="es-ES_tradnl" altLang="es-ES" sz="2800" b="1"/>
          </a:p>
          <a:p>
            <a:pPr algn="just" eaLnBrk="1" hangingPunct="1">
              <a:spcBef>
                <a:spcPct val="50000"/>
              </a:spcBef>
            </a:pPr>
            <a:r>
              <a:rPr lang="es-ES" altLang="es-ES" sz="2800" b="1"/>
              <a:t>No logical or contextual implications are shared between “sax – sax player” and “Downing Street – PM”, so the communicated concept cannot be arrived at by narrowing and broadening the lexical one.</a:t>
            </a:r>
            <a:br>
              <a:rPr lang="es-ES" altLang="es-ES" sz="2800" b="1"/>
            </a:br>
            <a:endParaRPr lang="es-ES" altLang="es-ES" sz="2800" b="1"/>
          </a:p>
        </p:txBody>
      </p:sp>
      <p:sp>
        <p:nvSpPr>
          <p:cNvPr id="12291" name="1 Flecha derecha"/>
          <p:cNvSpPr>
            <a:spLocks noChangeArrowheads="1"/>
          </p:cNvSpPr>
          <p:nvPr/>
        </p:nvSpPr>
        <p:spPr bwMode="auto">
          <a:xfrm>
            <a:off x="3530600" y="1085850"/>
            <a:ext cx="1978025" cy="287338"/>
          </a:xfrm>
          <a:prstGeom prst="rightArrow">
            <a:avLst>
              <a:gd name="adj1" fmla="val 50000"/>
              <a:gd name="adj2" fmla="val 50164"/>
            </a:avLst>
          </a:prstGeom>
          <a:solidFill>
            <a:schemeClr val="accent1"/>
          </a:solidFill>
          <a:ln w="9525" algn="ctr">
            <a:solidFill>
              <a:schemeClr val="tx1"/>
            </a:solidFill>
            <a:round/>
            <a:headEnd/>
            <a:tailEnd/>
          </a:ln>
        </p:spPr>
        <p:txBody>
          <a:bodyPr/>
          <a:lstStyle/>
          <a:p>
            <a:endParaRPr lang="es-ES"/>
          </a:p>
        </p:txBody>
      </p:sp>
      <p:sp>
        <p:nvSpPr>
          <p:cNvPr id="12292" name="2 Flecha derecha"/>
          <p:cNvSpPr>
            <a:spLocks noChangeArrowheads="1"/>
          </p:cNvSpPr>
          <p:nvPr/>
        </p:nvSpPr>
        <p:spPr bwMode="auto">
          <a:xfrm>
            <a:off x="4140200" y="1617663"/>
            <a:ext cx="1584325" cy="298450"/>
          </a:xfrm>
          <a:prstGeom prst="rightArrow">
            <a:avLst>
              <a:gd name="adj1" fmla="val 50000"/>
              <a:gd name="adj2" fmla="val 50161"/>
            </a:avLst>
          </a:prstGeom>
          <a:solidFill>
            <a:schemeClr val="accent1"/>
          </a:solidFill>
          <a:ln w="9525" algn="ctr">
            <a:solidFill>
              <a:schemeClr val="tx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179388" y="188913"/>
            <a:ext cx="8964612" cy="620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ctr" eaLnBrk="1" hangingPunct="1">
              <a:spcBef>
                <a:spcPts val="1800"/>
              </a:spcBef>
            </a:pPr>
            <a:r>
              <a:rPr lang="es-ES" altLang="es-ES" sz="3600" b="1">
                <a:solidFill>
                  <a:srgbClr val="FFFF00"/>
                </a:solidFill>
              </a:rPr>
              <a:t>Speaker’s reference in metonymy</a:t>
            </a:r>
            <a:endParaRPr lang="es-ES" altLang="es-ES" sz="3600"/>
          </a:p>
          <a:p>
            <a:pPr eaLnBrk="1" hangingPunct="1">
              <a:spcBef>
                <a:spcPts val="1800"/>
              </a:spcBef>
            </a:pPr>
            <a:r>
              <a:rPr lang="es-ES" altLang="es-ES" sz="3000" b="1">
                <a:solidFill>
                  <a:srgbClr val="FFFF00"/>
                </a:solidFill>
              </a:rPr>
              <a:t>  </a:t>
            </a:r>
            <a:r>
              <a:rPr lang="es-ES" altLang="es-ES" sz="2500" b="1">
                <a:solidFill>
                  <a:srgbClr val="FFFF00"/>
                </a:solidFill>
              </a:rPr>
              <a:t>Frege                 </a:t>
            </a:r>
            <a:r>
              <a:rPr lang="es-ES" altLang="es-ES" sz="2500" b="1"/>
              <a:t>Meaning of an expression</a:t>
            </a:r>
          </a:p>
          <a:p>
            <a:pPr eaLnBrk="1" hangingPunct="1"/>
            <a:r>
              <a:rPr lang="es-ES" altLang="es-ES" sz="2500" b="1"/>
              <a:t>   </a:t>
            </a:r>
            <a:r>
              <a:rPr lang="es-ES" altLang="es-ES" sz="2500" b="1">
                <a:solidFill>
                  <a:srgbClr val="FFFF00"/>
                </a:solidFill>
              </a:rPr>
              <a:t>(1960)</a:t>
            </a:r>
          </a:p>
          <a:p>
            <a:pPr eaLnBrk="1" hangingPunct="1"/>
            <a:r>
              <a:rPr lang="es-ES" altLang="es-ES" sz="2500" b="1"/>
              <a:t>                             Sense	            Reference</a:t>
            </a:r>
          </a:p>
          <a:p>
            <a:pPr eaLnBrk="1" hangingPunct="1"/>
            <a:r>
              <a:rPr lang="es-ES" altLang="es-ES" sz="2500" b="1"/>
              <a:t>                  the way the term          the object the </a:t>
            </a:r>
          </a:p>
          <a:p>
            <a:pPr eaLnBrk="1" hangingPunct="1">
              <a:spcAft>
                <a:spcPts val="600"/>
              </a:spcAft>
            </a:pPr>
            <a:r>
              <a:rPr lang="es-ES" altLang="es-ES" sz="2500" b="1"/>
              <a:t>                 refers to an object         term refers to</a:t>
            </a:r>
          </a:p>
          <a:p>
            <a:pPr eaLnBrk="1" hangingPunct="1">
              <a:spcAft>
                <a:spcPts val="600"/>
              </a:spcAft>
            </a:pPr>
            <a:endParaRPr lang="es-ES" altLang="es-ES" sz="2600" b="1">
              <a:solidFill>
                <a:srgbClr val="FFFF00"/>
              </a:solidFill>
            </a:endParaRPr>
          </a:p>
          <a:p>
            <a:pPr eaLnBrk="1" hangingPunct="1">
              <a:spcAft>
                <a:spcPts val="600"/>
              </a:spcAft>
            </a:pPr>
            <a:r>
              <a:rPr lang="es-ES" altLang="es-ES" sz="2500" b="1">
                <a:solidFill>
                  <a:srgbClr val="FFFF00"/>
                </a:solidFill>
              </a:rPr>
              <a:t>                      Semantic ref.</a:t>
            </a:r>
            <a:r>
              <a:rPr lang="es-ES" altLang="es-ES" sz="2500" b="1"/>
              <a:t>      linguistic meaning</a:t>
            </a:r>
            <a:endParaRPr lang="es-ES" altLang="es-ES" sz="2500" b="1">
              <a:solidFill>
                <a:srgbClr val="FFFF00"/>
              </a:solidFill>
            </a:endParaRPr>
          </a:p>
          <a:p>
            <a:pPr eaLnBrk="1" hangingPunct="1"/>
            <a:r>
              <a:rPr lang="es-ES" altLang="es-ES" sz="2500" b="1">
                <a:solidFill>
                  <a:srgbClr val="FFFF00"/>
                </a:solidFill>
              </a:rPr>
              <a:t>Kripke </a:t>
            </a:r>
          </a:p>
          <a:p>
            <a:pPr eaLnBrk="1" hangingPunct="1"/>
            <a:r>
              <a:rPr lang="es-ES" altLang="es-ES" sz="2500" b="1">
                <a:solidFill>
                  <a:srgbClr val="FFFF00"/>
                </a:solidFill>
              </a:rPr>
              <a:t> (1977)           Speaker’s ref.      </a:t>
            </a:r>
            <a:r>
              <a:rPr lang="es-ES" altLang="es-ES" sz="2500" b="1"/>
              <a:t>referent lies outside the </a:t>
            </a:r>
          </a:p>
          <a:p>
            <a:pPr eaLnBrk="1" hangingPunct="1"/>
            <a:r>
              <a:rPr lang="es-ES" altLang="es-ES" sz="2500" b="1"/>
              <a:t>                                                    linguistically-specified meaning</a:t>
            </a:r>
          </a:p>
          <a:p>
            <a:pPr eaLnBrk="1" hangingPunct="1"/>
            <a:endParaRPr lang="es-ES" altLang="es-ES" sz="2500" b="1">
              <a:solidFill>
                <a:srgbClr val="FFFF00"/>
              </a:solidFill>
            </a:endParaRPr>
          </a:p>
          <a:p>
            <a:pPr eaLnBrk="1" hangingPunct="1">
              <a:spcAft>
                <a:spcPts val="600"/>
              </a:spcAft>
            </a:pPr>
            <a:r>
              <a:rPr lang="es-ES" altLang="es-ES" sz="2500" b="1">
                <a:solidFill>
                  <a:srgbClr val="FFFF00"/>
                </a:solidFill>
              </a:rPr>
              <a:t>Kaplan (1989) </a:t>
            </a:r>
            <a:r>
              <a:rPr lang="es-ES" altLang="es-ES" sz="2500" b="1"/>
              <a:t>     </a:t>
            </a:r>
            <a:r>
              <a:rPr lang="es-ES" altLang="es-ES" sz="2500" b="1" i="1"/>
              <a:t>dubbing = </a:t>
            </a:r>
            <a:r>
              <a:rPr lang="es-ES" altLang="es-ES" sz="2500" b="1"/>
              <a:t>speaker’s intention to create a new name to refer to an object irrespective of  its prior meaning.</a:t>
            </a:r>
            <a:endParaRPr lang="es-ES" altLang="es-ES" sz="2500" b="1" i="1">
              <a:solidFill>
                <a:srgbClr val="FFFF00"/>
              </a:solidFill>
            </a:endParaRPr>
          </a:p>
        </p:txBody>
      </p:sp>
      <p:sp>
        <p:nvSpPr>
          <p:cNvPr id="13315" name="1 Flecha derecha"/>
          <p:cNvSpPr>
            <a:spLocks noChangeArrowheads="1"/>
          </p:cNvSpPr>
          <p:nvPr/>
        </p:nvSpPr>
        <p:spPr bwMode="auto">
          <a:xfrm>
            <a:off x="1365250" y="1128713"/>
            <a:ext cx="1079500" cy="331787"/>
          </a:xfrm>
          <a:prstGeom prst="rightArrow">
            <a:avLst>
              <a:gd name="adj1" fmla="val 50000"/>
              <a:gd name="adj2" fmla="val 49768"/>
            </a:avLst>
          </a:prstGeom>
          <a:solidFill>
            <a:schemeClr val="accent1"/>
          </a:solidFill>
          <a:ln w="9525" algn="ctr">
            <a:solidFill>
              <a:schemeClr val="tx1"/>
            </a:solidFill>
            <a:round/>
            <a:headEnd/>
            <a:tailEnd/>
          </a:ln>
        </p:spPr>
        <p:txBody>
          <a:bodyPr/>
          <a:lstStyle/>
          <a:p>
            <a:endParaRPr lang="es-ES"/>
          </a:p>
        </p:txBody>
      </p:sp>
      <p:cxnSp>
        <p:nvCxnSpPr>
          <p:cNvPr id="13316" name="3 Conector recto de flecha"/>
          <p:cNvCxnSpPr>
            <a:cxnSpLocks noChangeShapeType="1"/>
          </p:cNvCxnSpPr>
          <p:nvPr/>
        </p:nvCxnSpPr>
        <p:spPr bwMode="auto">
          <a:xfrm>
            <a:off x="4140200" y="1460500"/>
            <a:ext cx="1008063" cy="493713"/>
          </a:xfrm>
          <a:prstGeom prst="straightConnector1">
            <a:avLst/>
          </a:prstGeom>
          <a:noFill/>
          <a:ln w="31750" algn="ctr">
            <a:solidFill>
              <a:srgbClr val="00B0F0"/>
            </a:solidFill>
            <a:round/>
            <a:headEnd/>
            <a:tailEnd type="arrow" w="med" len="med"/>
          </a:ln>
          <a:extLst>
            <a:ext uri="{909E8E84-426E-40DD-AFC4-6F175D3DCCD1}">
              <a14:hiddenFill xmlns:a14="http://schemas.microsoft.com/office/drawing/2010/main">
                <a:noFill/>
              </a14:hiddenFill>
            </a:ext>
          </a:extLst>
        </p:spPr>
      </p:cxnSp>
      <p:cxnSp>
        <p:nvCxnSpPr>
          <p:cNvPr id="13317" name="5 Conector recto de flecha"/>
          <p:cNvCxnSpPr>
            <a:cxnSpLocks noChangeShapeType="1"/>
          </p:cNvCxnSpPr>
          <p:nvPr/>
        </p:nvCxnSpPr>
        <p:spPr bwMode="auto">
          <a:xfrm flipH="1">
            <a:off x="3276600" y="1460500"/>
            <a:ext cx="863600" cy="493713"/>
          </a:xfrm>
          <a:prstGeom prst="straightConnector1">
            <a:avLst/>
          </a:prstGeom>
          <a:noFill/>
          <a:ln w="31750" algn="ctr">
            <a:solidFill>
              <a:srgbClr val="00B0F0"/>
            </a:solidFill>
            <a:round/>
            <a:headEnd/>
            <a:tailEnd type="arrow" w="med" len="med"/>
          </a:ln>
          <a:extLst>
            <a:ext uri="{909E8E84-426E-40DD-AFC4-6F175D3DCCD1}">
              <a14:hiddenFill xmlns:a14="http://schemas.microsoft.com/office/drawing/2010/main">
                <a:noFill/>
              </a14:hiddenFill>
            </a:ext>
          </a:extLst>
        </p:spPr>
      </p:cxnSp>
      <p:cxnSp>
        <p:nvCxnSpPr>
          <p:cNvPr id="13318" name="10 Conector recto de flecha"/>
          <p:cNvCxnSpPr>
            <a:cxnSpLocks noChangeShapeType="1"/>
          </p:cNvCxnSpPr>
          <p:nvPr/>
        </p:nvCxnSpPr>
        <p:spPr bwMode="auto">
          <a:xfrm flipV="1">
            <a:off x="1365250" y="3860800"/>
            <a:ext cx="539750" cy="431800"/>
          </a:xfrm>
          <a:prstGeom prst="straightConnector1">
            <a:avLst/>
          </a:prstGeom>
          <a:noFill/>
          <a:ln w="31750" algn="ctr">
            <a:solidFill>
              <a:srgbClr val="00B0F0"/>
            </a:solidFill>
            <a:round/>
            <a:headEnd/>
            <a:tailEnd type="arrow" w="med" len="med"/>
          </a:ln>
          <a:extLst>
            <a:ext uri="{909E8E84-426E-40DD-AFC4-6F175D3DCCD1}">
              <a14:hiddenFill xmlns:a14="http://schemas.microsoft.com/office/drawing/2010/main">
                <a:noFill/>
              </a14:hiddenFill>
            </a:ext>
          </a:extLst>
        </p:spPr>
      </p:cxnSp>
      <p:cxnSp>
        <p:nvCxnSpPr>
          <p:cNvPr id="13319" name="12 Conector recto de flecha"/>
          <p:cNvCxnSpPr>
            <a:cxnSpLocks noChangeShapeType="1"/>
          </p:cNvCxnSpPr>
          <p:nvPr/>
        </p:nvCxnSpPr>
        <p:spPr bwMode="auto">
          <a:xfrm>
            <a:off x="1349375" y="4292600"/>
            <a:ext cx="539750" cy="431800"/>
          </a:xfrm>
          <a:prstGeom prst="straightConnector1">
            <a:avLst/>
          </a:prstGeom>
          <a:noFill/>
          <a:ln w="31750" algn="ctr">
            <a:solidFill>
              <a:srgbClr val="00B0F0"/>
            </a:solidFill>
            <a:round/>
            <a:headEnd/>
            <a:tailEnd type="arrow" w="med" len="med"/>
          </a:ln>
          <a:extLst>
            <a:ext uri="{909E8E84-426E-40DD-AFC4-6F175D3DCCD1}">
              <a14:hiddenFill xmlns:a14="http://schemas.microsoft.com/office/drawing/2010/main">
                <a:noFill/>
              </a14:hiddenFill>
            </a:ext>
          </a:extLst>
        </p:spPr>
      </p:cxnSp>
      <p:sp>
        <p:nvSpPr>
          <p:cNvPr id="13320" name="27 Flecha derecha"/>
          <p:cNvSpPr>
            <a:spLocks noChangeArrowheads="1"/>
          </p:cNvSpPr>
          <p:nvPr/>
        </p:nvSpPr>
        <p:spPr bwMode="auto">
          <a:xfrm>
            <a:off x="2265363" y="5624513"/>
            <a:ext cx="358775" cy="217487"/>
          </a:xfrm>
          <a:prstGeom prst="rightArrow">
            <a:avLst>
              <a:gd name="adj1" fmla="val 50000"/>
              <a:gd name="adj2" fmla="val 49489"/>
            </a:avLst>
          </a:prstGeom>
          <a:solidFill>
            <a:schemeClr val="accent1"/>
          </a:solidFill>
          <a:ln w="9525" algn="ctr">
            <a:solidFill>
              <a:schemeClr val="tx1"/>
            </a:solidFill>
            <a:round/>
            <a:headEnd/>
            <a:tailEnd/>
          </a:ln>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2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28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28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728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728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7282">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7282">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7282">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7282">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728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50825" y="404813"/>
            <a:ext cx="864235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ctr" eaLnBrk="1" hangingPunct="1">
              <a:spcBef>
                <a:spcPct val="50000"/>
              </a:spcBef>
            </a:pPr>
            <a:r>
              <a:rPr lang="es-ES" altLang="es-ES" sz="3200" b="1">
                <a:solidFill>
                  <a:srgbClr val="FFFF00"/>
                </a:solidFill>
              </a:rPr>
              <a:t>Speaker’s reference in metonymy</a:t>
            </a:r>
            <a:endParaRPr lang="es-ES" altLang="es-ES" sz="3200" b="1"/>
          </a:p>
          <a:p>
            <a:pPr algn="just" eaLnBrk="1" hangingPunct="1">
              <a:spcBef>
                <a:spcPct val="50000"/>
              </a:spcBef>
            </a:pPr>
            <a:r>
              <a:rPr lang="es-ES" altLang="es-ES" sz="2600" b="1"/>
              <a:t>Metonymy can be analyzed in this way, for instance:</a:t>
            </a:r>
          </a:p>
          <a:p>
            <a:pPr algn="just" eaLnBrk="1" hangingPunct="1">
              <a:spcBef>
                <a:spcPct val="50000"/>
              </a:spcBef>
            </a:pPr>
            <a:r>
              <a:rPr lang="es-ES" altLang="es-ES" sz="2600" b="1"/>
              <a:t>20. </a:t>
            </a:r>
            <a:r>
              <a:rPr lang="es-ES" altLang="es-ES" sz="2600" b="1" i="1"/>
              <a:t>The ham sandwich </a:t>
            </a:r>
            <a:r>
              <a:rPr lang="es-ES" altLang="es-ES" sz="2600" b="1"/>
              <a:t>is at table seven.</a:t>
            </a:r>
          </a:p>
        </p:txBody>
      </p:sp>
      <p:sp>
        <p:nvSpPr>
          <p:cNvPr id="14339" name="Text Box 3"/>
          <p:cNvSpPr txBox="1">
            <a:spLocks noChangeArrowheads="1"/>
          </p:cNvSpPr>
          <p:nvPr/>
        </p:nvSpPr>
        <p:spPr bwMode="auto">
          <a:xfrm>
            <a:off x="0" y="2266950"/>
            <a:ext cx="8893175" cy="467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just" eaLnBrk="1" hangingPunct="1">
              <a:spcBef>
                <a:spcPct val="50000"/>
              </a:spcBef>
            </a:pPr>
            <a:r>
              <a:rPr lang="es-ES" altLang="es-ES" sz="2600" b="1"/>
              <a:t>The metonymy is used among the waiters in a restaurant to identify a customer who has ordered a ham sandwich. </a:t>
            </a:r>
          </a:p>
          <a:p>
            <a:pPr algn="just" eaLnBrk="1" hangingPunct="1">
              <a:spcBef>
                <a:spcPct val="50000"/>
              </a:spcBef>
            </a:pPr>
            <a:r>
              <a:rPr lang="es-ES" altLang="es-ES" sz="2600" b="1"/>
              <a:t>The referring expression is used interpretatively: it is not used “as a truthful description of the referent, but as an appropriate way of identifying him in the given context” (Papafragou, 1996: 181). </a:t>
            </a:r>
          </a:p>
          <a:p>
            <a:pPr algn="just" eaLnBrk="1" hangingPunct="1">
              <a:spcBef>
                <a:spcPct val="50000"/>
              </a:spcBef>
            </a:pPr>
            <a:r>
              <a:rPr lang="es-ES" altLang="es-ES" sz="2600" b="1" u="sng"/>
              <a:t>Relevant</a:t>
            </a:r>
            <a:r>
              <a:rPr lang="es-ES" altLang="es-ES" sz="2600" b="1"/>
              <a:t>: a specific expression is used to identify a given individual in the world, whose referent is not determined by its descriptive content.</a:t>
            </a:r>
          </a:p>
          <a:p>
            <a:pPr algn="just" eaLnBrk="1" hangingPunct="1">
              <a:spcBef>
                <a:spcPct val="50000"/>
              </a:spcBef>
            </a:pPr>
            <a:endParaRPr lang="es-ES" altLang="es-ES" sz="25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2"/>
          <p:cNvSpPr txBox="1">
            <a:spLocks noChangeArrowheads="1"/>
          </p:cNvSpPr>
          <p:nvPr/>
        </p:nvSpPr>
        <p:spPr bwMode="auto">
          <a:xfrm>
            <a:off x="0" y="0"/>
            <a:ext cx="8893175" cy="753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defRPr/>
            </a:pPr>
            <a:r>
              <a:rPr lang="es-ES" altLang="es-ES" sz="2600" b="1" dirty="0" err="1" smtClean="0">
                <a:solidFill>
                  <a:srgbClr val="FFFF00"/>
                </a:solidFill>
                <a:latin typeface="Times New Roman" charset="0"/>
              </a:rPr>
              <a:t>How</a:t>
            </a:r>
            <a:r>
              <a:rPr lang="es-ES" altLang="es-ES" sz="2600" b="1" dirty="0" smtClean="0">
                <a:solidFill>
                  <a:srgbClr val="FFFF00"/>
                </a:solidFill>
                <a:latin typeface="Times New Roman" charset="0"/>
              </a:rPr>
              <a:t> </a:t>
            </a:r>
            <a:r>
              <a:rPr lang="es-ES" altLang="es-ES" sz="2600" b="1" dirty="0" err="1" smtClean="0">
                <a:solidFill>
                  <a:srgbClr val="FFFF00"/>
                </a:solidFill>
                <a:latin typeface="Times New Roman" charset="0"/>
              </a:rPr>
              <a:t>is</a:t>
            </a:r>
            <a:r>
              <a:rPr lang="es-ES" altLang="es-ES" sz="2600" b="1" dirty="0" smtClean="0">
                <a:solidFill>
                  <a:srgbClr val="FFFF00"/>
                </a:solidFill>
                <a:latin typeface="Times New Roman" charset="0"/>
              </a:rPr>
              <a:t> </a:t>
            </a:r>
            <a:r>
              <a:rPr lang="es-ES" altLang="es-ES" sz="2600" b="1" dirty="0" err="1" smtClean="0">
                <a:solidFill>
                  <a:srgbClr val="FFFF00"/>
                </a:solidFill>
                <a:latin typeface="Times New Roman" charset="0"/>
              </a:rPr>
              <a:t>the</a:t>
            </a:r>
            <a:r>
              <a:rPr lang="es-ES" altLang="es-ES" sz="2600" b="1" dirty="0" smtClean="0">
                <a:solidFill>
                  <a:srgbClr val="FFFF00"/>
                </a:solidFill>
                <a:latin typeface="Times New Roman" charset="0"/>
              </a:rPr>
              <a:t> </a:t>
            </a:r>
            <a:r>
              <a:rPr lang="es-ES" altLang="es-ES" sz="2600" b="1" dirty="0" err="1" smtClean="0">
                <a:solidFill>
                  <a:srgbClr val="FFFF00"/>
                </a:solidFill>
                <a:latin typeface="Times New Roman" charset="0"/>
              </a:rPr>
              <a:t>intended</a:t>
            </a:r>
            <a:r>
              <a:rPr lang="es-ES" altLang="es-ES" sz="2600" b="1" dirty="0" smtClean="0">
                <a:solidFill>
                  <a:srgbClr val="FFFF00"/>
                </a:solidFill>
                <a:latin typeface="Times New Roman" charset="0"/>
              </a:rPr>
              <a:t> </a:t>
            </a:r>
            <a:r>
              <a:rPr lang="es-ES" altLang="es-ES" sz="2600" b="1" dirty="0" err="1" smtClean="0">
                <a:solidFill>
                  <a:srgbClr val="FFFF00"/>
                </a:solidFill>
                <a:latin typeface="Times New Roman" charset="0"/>
              </a:rPr>
              <a:t>referent</a:t>
            </a:r>
            <a:r>
              <a:rPr lang="es-ES" altLang="es-ES" sz="2600" b="1" dirty="0" smtClean="0">
                <a:solidFill>
                  <a:srgbClr val="FFFF00"/>
                </a:solidFill>
                <a:latin typeface="Times New Roman" charset="0"/>
              </a:rPr>
              <a:t> </a:t>
            </a:r>
            <a:r>
              <a:rPr lang="es-ES" altLang="es-ES" sz="2600" b="1" dirty="0" err="1" smtClean="0">
                <a:solidFill>
                  <a:srgbClr val="FFFF00"/>
                </a:solidFill>
                <a:latin typeface="Times New Roman" charset="0"/>
              </a:rPr>
              <a:t>identified</a:t>
            </a:r>
            <a:r>
              <a:rPr lang="es-ES" altLang="es-ES" sz="2600" b="1" dirty="0" smtClean="0">
                <a:solidFill>
                  <a:srgbClr val="FFFF00"/>
                </a:solidFill>
                <a:latin typeface="Times New Roman" charset="0"/>
              </a:rPr>
              <a:t>?</a:t>
            </a:r>
          </a:p>
          <a:p>
            <a:pPr algn="just" eaLnBrk="1" hangingPunct="1">
              <a:spcBef>
                <a:spcPct val="50000"/>
              </a:spcBef>
              <a:buFontTx/>
              <a:buNone/>
              <a:defRPr/>
            </a:pPr>
            <a:r>
              <a:rPr lang="es-ES" altLang="es-ES" sz="2400" b="1" dirty="0" err="1" smtClean="0">
                <a:solidFill>
                  <a:schemeClr val="bg1"/>
                </a:solidFill>
                <a:latin typeface="Times New Roman" charset="0"/>
              </a:rPr>
              <a:t>Linguistic</a:t>
            </a:r>
            <a:r>
              <a:rPr lang="es-ES" altLang="es-ES" sz="2400" b="1" dirty="0" smtClean="0">
                <a:solidFill>
                  <a:schemeClr val="bg1"/>
                </a:solidFill>
                <a:latin typeface="Times New Roman" charset="0"/>
              </a:rPr>
              <a:t> </a:t>
            </a:r>
            <a:r>
              <a:rPr lang="es-ES" altLang="es-ES" sz="2400" b="1" dirty="0" err="1" smtClean="0">
                <a:solidFill>
                  <a:schemeClr val="bg1"/>
                </a:solidFill>
                <a:latin typeface="Times New Roman" charset="0"/>
              </a:rPr>
              <a:t>meaning</a:t>
            </a:r>
            <a:r>
              <a:rPr lang="es-ES" altLang="es-ES" sz="2400" b="1" dirty="0" smtClean="0">
                <a:solidFill>
                  <a:schemeClr val="bg1"/>
                </a:solidFill>
                <a:latin typeface="Times New Roman" charset="0"/>
              </a:rPr>
              <a:t> = </a:t>
            </a:r>
            <a:r>
              <a:rPr lang="es-ES" altLang="es-ES" sz="2400" b="1" dirty="0" err="1" smtClean="0">
                <a:solidFill>
                  <a:schemeClr val="bg1"/>
                </a:solidFill>
                <a:latin typeface="Times New Roman" charset="0"/>
              </a:rPr>
              <a:t>clue</a:t>
            </a:r>
            <a:r>
              <a:rPr lang="es-ES" altLang="es-ES" sz="2400" b="1" dirty="0" smtClean="0">
                <a:solidFill>
                  <a:schemeClr val="bg1"/>
                </a:solidFill>
                <a:latin typeface="Times New Roman" charset="0"/>
              </a:rPr>
              <a:t> </a:t>
            </a:r>
            <a:r>
              <a:rPr lang="es-ES" altLang="es-ES" sz="2400" b="1" dirty="0" err="1" smtClean="0">
                <a:solidFill>
                  <a:schemeClr val="bg1"/>
                </a:solidFill>
                <a:latin typeface="Times New Roman" charset="0"/>
              </a:rPr>
              <a:t>to</a:t>
            </a:r>
            <a:r>
              <a:rPr lang="es-ES" altLang="es-ES" sz="2400" b="1" dirty="0" smtClean="0">
                <a:solidFill>
                  <a:schemeClr val="bg1"/>
                </a:solidFill>
                <a:latin typeface="Times New Roman" charset="0"/>
              </a:rPr>
              <a:t> </a:t>
            </a:r>
            <a:r>
              <a:rPr lang="es-ES" altLang="es-ES" sz="2400" b="1" dirty="0" err="1" smtClean="0">
                <a:solidFill>
                  <a:schemeClr val="bg1"/>
                </a:solidFill>
                <a:latin typeface="Times New Roman" charset="0"/>
              </a:rPr>
              <a:t>S’s</a:t>
            </a:r>
            <a:r>
              <a:rPr lang="es-ES" altLang="es-ES" sz="2400" b="1" dirty="0" smtClean="0">
                <a:solidFill>
                  <a:schemeClr val="bg1"/>
                </a:solidFill>
                <a:latin typeface="Times New Roman" charset="0"/>
              </a:rPr>
              <a:t> </a:t>
            </a:r>
            <a:r>
              <a:rPr lang="es-ES" altLang="es-ES" sz="2400" b="1" dirty="0" err="1" smtClean="0">
                <a:solidFill>
                  <a:schemeClr val="bg1"/>
                </a:solidFill>
                <a:latin typeface="Times New Roman" charset="0"/>
              </a:rPr>
              <a:t>meaning</a:t>
            </a:r>
            <a:r>
              <a:rPr lang="es-ES" altLang="es-ES" sz="2400" b="1" dirty="0" smtClean="0">
                <a:solidFill>
                  <a:schemeClr val="bg1"/>
                </a:solidFill>
                <a:latin typeface="Times New Roman" charset="0"/>
              </a:rPr>
              <a:t> </a:t>
            </a:r>
          </a:p>
          <a:p>
            <a:pPr algn="just" eaLnBrk="1" hangingPunct="1">
              <a:spcBef>
                <a:spcPct val="50000"/>
              </a:spcBef>
              <a:buFontTx/>
              <a:buNone/>
              <a:defRPr/>
            </a:pPr>
            <a:r>
              <a:rPr lang="es-ES" altLang="es-ES" sz="2400" b="1" dirty="0">
                <a:solidFill>
                  <a:schemeClr val="bg1"/>
                </a:solidFill>
                <a:latin typeface="Times New Roman" charset="0"/>
              </a:rPr>
              <a:t> </a:t>
            </a:r>
            <a:r>
              <a:rPr lang="es-ES" altLang="es-ES" sz="2400" b="1" dirty="0" smtClean="0">
                <a:solidFill>
                  <a:schemeClr val="bg1"/>
                </a:solidFill>
                <a:latin typeface="Times New Roman" charset="0"/>
              </a:rPr>
              <a:t>                                                                                </a:t>
            </a:r>
            <a:r>
              <a:rPr lang="es-ES" altLang="es-ES" sz="2400" b="1" u="sng" dirty="0" err="1" smtClean="0">
                <a:solidFill>
                  <a:schemeClr val="bg1"/>
                </a:solidFill>
                <a:latin typeface="Times New Roman" charset="0"/>
              </a:rPr>
              <a:t>intended</a:t>
            </a:r>
            <a:r>
              <a:rPr lang="es-ES" altLang="es-ES" sz="2400" b="1" u="sng" dirty="0" smtClean="0">
                <a:solidFill>
                  <a:schemeClr val="bg1"/>
                </a:solidFill>
                <a:latin typeface="Times New Roman" charset="0"/>
              </a:rPr>
              <a:t> </a:t>
            </a:r>
            <a:r>
              <a:rPr lang="es-ES" altLang="es-ES" sz="2400" b="1" u="sng" dirty="0" err="1">
                <a:solidFill>
                  <a:schemeClr val="bg1"/>
                </a:solidFill>
                <a:latin typeface="Times New Roman" charset="0"/>
              </a:rPr>
              <a:t>referent</a:t>
            </a:r>
            <a:endParaRPr lang="es-ES" altLang="es-ES" sz="2400" b="1" u="sng" dirty="0" smtClean="0">
              <a:solidFill>
                <a:schemeClr val="bg1"/>
              </a:solidFill>
              <a:latin typeface="Times New Roman" charset="0"/>
            </a:endParaRPr>
          </a:p>
          <a:p>
            <a:pPr algn="just" eaLnBrk="1" hangingPunct="1">
              <a:spcBef>
                <a:spcPct val="50000"/>
              </a:spcBef>
              <a:buFontTx/>
              <a:buNone/>
              <a:defRPr/>
            </a:pPr>
            <a:r>
              <a:rPr lang="es-ES" altLang="es-ES" sz="2400" b="1" dirty="0" smtClean="0">
                <a:solidFill>
                  <a:schemeClr val="bg1"/>
                </a:solidFill>
                <a:latin typeface="Times New Roman" charset="0"/>
              </a:rPr>
              <a:t>                                 </a:t>
            </a:r>
            <a:r>
              <a:rPr lang="es-ES" altLang="es-ES" sz="2400" b="1" dirty="0" err="1" smtClean="0">
                <a:solidFill>
                  <a:schemeClr val="bg1"/>
                </a:solidFill>
                <a:latin typeface="Times New Roman" charset="0"/>
              </a:rPr>
              <a:t>other</a:t>
            </a:r>
            <a:r>
              <a:rPr lang="es-ES" altLang="es-ES" sz="2400" b="1" dirty="0" smtClean="0">
                <a:solidFill>
                  <a:schemeClr val="bg1"/>
                </a:solidFill>
                <a:latin typeface="Times New Roman" charset="0"/>
              </a:rPr>
              <a:t> </a:t>
            </a:r>
            <a:r>
              <a:rPr lang="es-ES" altLang="es-ES" sz="2400" b="1" dirty="0" err="1" smtClean="0">
                <a:solidFill>
                  <a:schemeClr val="bg1"/>
                </a:solidFill>
                <a:latin typeface="Times New Roman" charset="0"/>
              </a:rPr>
              <a:t>elements</a:t>
            </a:r>
            <a:endParaRPr lang="es-ES" altLang="es-ES" sz="2400" b="1" dirty="0" smtClean="0">
              <a:solidFill>
                <a:schemeClr val="bg1"/>
              </a:solidFill>
              <a:latin typeface="Times New Roman" charset="0"/>
            </a:endParaRPr>
          </a:p>
          <a:p>
            <a:pPr algn="just" eaLnBrk="1" hangingPunct="1">
              <a:spcBef>
                <a:spcPct val="50000"/>
              </a:spcBef>
              <a:buFontTx/>
              <a:buNone/>
              <a:defRPr/>
            </a:pPr>
            <a:r>
              <a:rPr lang="es-ES" altLang="es-ES" sz="2500" b="1" dirty="0" err="1" smtClean="0">
                <a:solidFill>
                  <a:schemeClr val="bg1"/>
                </a:solidFill>
                <a:latin typeface="Times New Roman" charset="0"/>
              </a:rPr>
              <a:t>Jiang</a:t>
            </a:r>
            <a:r>
              <a:rPr lang="es-ES" altLang="es-ES" sz="2500" b="1" dirty="0" smtClean="0">
                <a:solidFill>
                  <a:schemeClr val="bg1"/>
                </a:solidFill>
                <a:latin typeface="Times New Roman" charset="0"/>
              </a:rPr>
              <a:t> (2013: 6): </a:t>
            </a:r>
            <a:r>
              <a:rPr lang="es-ES" altLang="es-ES" sz="2500" b="1" dirty="0" err="1" smtClean="0">
                <a:solidFill>
                  <a:schemeClr val="bg1"/>
                </a:solidFill>
                <a:latin typeface="Times New Roman" charset="0"/>
              </a:rPr>
              <a:t>Constraints</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on</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use of </a:t>
            </a:r>
            <a:r>
              <a:rPr lang="es-ES" altLang="es-ES" sz="2500" b="1" dirty="0" err="1" smtClean="0">
                <a:solidFill>
                  <a:schemeClr val="bg1"/>
                </a:solidFill>
                <a:latin typeface="Times New Roman" charset="0"/>
              </a:rPr>
              <a:t>metonymy</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to</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identify</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intended</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referent</a:t>
            </a:r>
            <a:r>
              <a:rPr lang="es-ES" altLang="es-ES" sz="2500" b="1" dirty="0" smtClean="0">
                <a:solidFill>
                  <a:schemeClr val="bg1"/>
                </a:solidFill>
                <a:latin typeface="Times New Roman" charset="0"/>
              </a:rPr>
              <a:t>.</a:t>
            </a:r>
          </a:p>
          <a:p>
            <a:pPr marL="612775" indent="-342900" algn="just" eaLnBrk="1" hangingPunct="1">
              <a:spcBef>
                <a:spcPct val="50000"/>
              </a:spcBef>
              <a:buFont typeface="Wingdings" panose="05000000000000000000" pitchFamily="2" charset="2"/>
              <a:buChar char="Ø"/>
              <a:defRPr/>
            </a:pPr>
            <a:r>
              <a:rPr lang="es-ES" altLang="es-ES" sz="2500" b="1" dirty="0" err="1" smtClean="0">
                <a:solidFill>
                  <a:srgbClr val="FFFF00"/>
                </a:solidFill>
                <a:latin typeface="Times New Roman" charset="0"/>
              </a:rPr>
              <a:t>Salience</a:t>
            </a:r>
            <a:r>
              <a:rPr lang="es-ES" altLang="es-ES" sz="2500" b="1" dirty="0" smtClean="0">
                <a:solidFill>
                  <a:srgbClr val="FFFF00"/>
                </a:solidFill>
                <a:latin typeface="Times New Roman" charset="0"/>
              </a:rPr>
              <a:t> </a:t>
            </a:r>
            <a:r>
              <a:rPr lang="es-ES" altLang="es-ES" sz="2500" b="1" dirty="0" err="1" smtClean="0">
                <a:solidFill>
                  <a:schemeClr val="bg1"/>
                </a:solidFill>
                <a:latin typeface="Times New Roman" charset="0"/>
              </a:rPr>
              <a:t>is</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mainly</a:t>
            </a:r>
            <a:r>
              <a:rPr lang="es-ES" altLang="es-ES" sz="2500" b="1" dirty="0" smtClean="0">
                <a:solidFill>
                  <a:schemeClr val="bg1"/>
                </a:solidFill>
                <a:latin typeface="Times New Roman" charset="0"/>
              </a:rPr>
              <a:t> perceptual and singles </a:t>
            </a:r>
            <a:r>
              <a:rPr lang="es-ES" altLang="es-ES" sz="2500" b="1" dirty="0" err="1" smtClean="0">
                <a:solidFill>
                  <a:schemeClr val="bg1"/>
                </a:solidFill>
                <a:latin typeface="Times New Roman" charset="0"/>
              </a:rPr>
              <a:t>out</a:t>
            </a:r>
            <a:r>
              <a:rPr lang="es-ES" altLang="es-ES" sz="2500" b="1" dirty="0" smtClean="0">
                <a:solidFill>
                  <a:schemeClr val="bg1"/>
                </a:solidFill>
                <a:latin typeface="Times New Roman" charset="0"/>
              </a:rPr>
              <a:t> a </a:t>
            </a:r>
            <a:r>
              <a:rPr lang="es-ES" altLang="es-ES" sz="2500" b="1" dirty="0" err="1" smtClean="0">
                <a:solidFill>
                  <a:schemeClr val="bg1"/>
                </a:solidFill>
                <a:latin typeface="Times New Roman" charset="0"/>
              </a:rPr>
              <a:t>property</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through</a:t>
            </a:r>
            <a:r>
              <a:rPr lang="es-ES" altLang="es-ES" sz="2500" b="1" dirty="0" smtClean="0">
                <a:solidFill>
                  <a:schemeClr val="bg1"/>
                </a:solidFill>
                <a:latin typeface="Times New Roman" charset="0"/>
              </a:rPr>
              <a:t> </a:t>
            </a:r>
            <a:r>
              <a:rPr lang="es-ES" altLang="es-ES" sz="2500" b="1" u="sng" dirty="0" err="1" smtClean="0">
                <a:solidFill>
                  <a:schemeClr val="bg1"/>
                </a:solidFill>
                <a:latin typeface="Times New Roman" charset="0"/>
              </a:rPr>
              <a:t>selective</a:t>
            </a:r>
            <a:r>
              <a:rPr lang="es-ES" altLang="es-ES" sz="2500" b="1" u="sng" dirty="0" smtClean="0">
                <a:solidFill>
                  <a:schemeClr val="bg1"/>
                </a:solidFill>
                <a:latin typeface="Times New Roman" charset="0"/>
              </a:rPr>
              <a:t> </a:t>
            </a:r>
            <a:r>
              <a:rPr lang="es-ES" altLang="es-ES" sz="2500" b="1" u="sng" dirty="0" err="1" smtClean="0">
                <a:solidFill>
                  <a:schemeClr val="bg1"/>
                </a:solidFill>
                <a:latin typeface="Times New Roman" charset="0"/>
              </a:rPr>
              <a:t>attention</a:t>
            </a:r>
            <a:r>
              <a:rPr lang="es-ES" altLang="es-ES" sz="2500" b="1" u="sng" dirty="0" smtClean="0">
                <a:solidFill>
                  <a:schemeClr val="bg1"/>
                </a:solidFill>
                <a:latin typeface="Times New Roman" charset="0"/>
              </a:rPr>
              <a: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Selective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attention</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integrates</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several</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features</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serially</a:t>
            </a:r>
            <a:r>
              <a:rPr lang="es-ES" altLang="es-ES" sz="2500" b="1" dirty="0" smtClean="0">
                <a:solidFill>
                  <a:schemeClr val="bg1"/>
                </a:solidFill>
                <a:latin typeface="Times New Roman" charset="0"/>
              </a:rPr>
              <a:t> to </a:t>
            </a:r>
            <a:r>
              <a:rPr lang="es-ES" altLang="es-ES" sz="2500" b="1" dirty="0" err="1" smtClean="0">
                <a:solidFill>
                  <a:schemeClr val="bg1"/>
                </a:solidFill>
                <a:latin typeface="Times New Roman" charset="0"/>
              </a:rPr>
              <a:t>select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first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properties</a:t>
            </a:r>
            <a:r>
              <a:rPr lang="es-ES" altLang="es-ES" sz="2500" b="1" dirty="0" smtClean="0">
                <a:solidFill>
                  <a:schemeClr val="bg1"/>
                </a:solidFill>
                <a:latin typeface="Times New Roman" charset="0"/>
              </a:rPr>
              <a:t> of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objects</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with</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highest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difference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Glenstrup</a:t>
            </a:r>
            <a:r>
              <a:rPr lang="es-ES" altLang="es-ES" sz="2500" b="1" dirty="0" smtClean="0">
                <a:solidFill>
                  <a:schemeClr val="bg1"/>
                </a:solidFill>
                <a:latin typeface="Times New Roman" charset="0"/>
              </a:rPr>
              <a:t> &amp; </a:t>
            </a:r>
            <a:r>
              <a:rPr lang="es-ES" altLang="es-ES" sz="2500" b="1" dirty="0" err="1" smtClean="0">
                <a:solidFill>
                  <a:schemeClr val="bg1"/>
                </a:solidFill>
                <a:latin typeface="Times New Roman" charset="0"/>
              </a:rPr>
              <a:t>Engell-Nielsen</a:t>
            </a:r>
            <a:r>
              <a:rPr lang="es-ES" altLang="es-ES" sz="2500" b="1" dirty="0" smtClean="0">
                <a:solidFill>
                  <a:schemeClr val="bg1"/>
                </a:solidFill>
                <a:latin typeface="Times New Roman" charset="0"/>
              </a:rPr>
              <a:t>, 1995).</a:t>
            </a:r>
          </a:p>
          <a:p>
            <a:pPr algn="just" eaLnBrk="1" hangingPunct="1">
              <a:spcBef>
                <a:spcPct val="50000"/>
              </a:spcBef>
              <a:buFontTx/>
              <a:buNone/>
              <a:defRPr/>
            </a:pPr>
            <a:r>
              <a:rPr lang="es-ES" altLang="es-ES" sz="2500" b="1" u="sng" dirty="0" smtClean="0">
                <a:solidFill>
                  <a:schemeClr val="bg1"/>
                </a:solidFill>
                <a:latin typeface="Times New Roman" charset="0"/>
              </a:rPr>
              <a:t>Culture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conditions</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way</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stimuli</a:t>
            </a:r>
            <a:r>
              <a:rPr lang="es-ES" altLang="es-ES" sz="2500" b="1" dirty="0" smtClean="0">
                <a:solidFill>
                  <a:schemeClr val="bg1"/>
                </a:solidFill>
                <a:latin typeface="Times New Roman" charset="0"/>
              </a:rPr>
              <a:t> are </a:t>
            </a:r>
            <a:r>
              <a:rPr lang="es-ES" altLang="es-ES" sz="2500" b="1" dirty="0" err="1" smtClean="0">
                <a:solidFill>
                  <a:schemeClr val="bg1"/>
                </a:solidFill>
                <a:latin typeface="Times New Roman" charset="0"/>
              </a:rPr>
              <a:t>categorized</a:t>
            </a:r>
            <a:r>
              <a:rPr lang="es-ES" altLang="es-ES" sz="2500" b="1" dirty="0" smtClean="0">
                <a:solidFill>
                  <a:schemeClr val="bg1"/>
                </a:solidFill>
                <a:latin typeface="Times New Roman" charset="0"/>
              </a:rPr>
              <a:t> and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way</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individuals</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attend</a:t>
            </a:r>
            <a:r>
              <a:rPr lang="es-ES" altLang="es-ES" sz="2500" b="1" dirty="0" smtClean="0">
                <a:solidFill>
                  <a:schemeClr val="bg1"/>
                </a:solidFill>
                <a:latin typeface="Times New Roman" charset="0"/>
              </a:rPr>
              <a:t> to </a:t>
            </a:r>
            <a:r>
              <a:rPr lang="es-ES" altLang="es-ES" sz="2500" b="1" dirty="0" err="1" smtClean="0">
                <a:solidFill>
                  <a:schemeClr val="bg1"/>
                </a:solidFill>
                <a:latin typeface="Times New Roman" charset="0"/>
              </a:rPr>
              <a:t>information</a:t>
            </a:r>
            <a:r>
              <a:rPr lang="es-ES" altLang="es-ES" sz="2500" b="1" dirty="0" smtClean="0">
                <a:solidFill>
                  <a:schemeClr val="bg1"/>
                </a:solidFill>
                <a:latin typeface="Times New Roman" charset="0"/>
              </a:rPr>
              <a:t> in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environment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providing</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culturally</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specific</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patterns</a:t>
            </a:r>
            <a:r>
              <a:rPr lang="es-ES" altLang="es-ES" sz="2500" b="1" dirty="0" smtClean="0">
                <a:solidFill>
                  <a:schemeClr val="bg1"/>
                </a:solidFill>
                <a:latin typeface="Times New Roman" charset="0"/>
              </a:rPr>
              <a:t> of </a:t>
            </a:r>
            <a:r>
              <a:rPr lang="es-ES" altLang="es-ES" sz="2500" b="1" dirty="0" err="1" smtClean="0">
                <a:solidFill>
                  <a:schemeClr val="bg1"/>
                </a:solidFill>
                <a:latin typeface="Times New Roman" charset="0"/>
              </a:rPr>
              <a:t>attention</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Nisbett</a:t>
            </a:r>
            <a:r>
              <a:rPr lang="es-ES" altLang="es-ES" sz="2500" b="1" dirty="0" smtClean="0">
                <a:solidFill>
                  <a:schemeClr val="bg1"/>
                </a:solidFill>
                <a:latin typeface="Times New Roman" charset="0"/>
              </a:rPr>
              <a:t> &amp; </a:t>
            </a:r>
            <a:r>
              <a:rPr lang="es-ES" altLang="es-ES" sz="2500" b="1" dirty="0" err="1" smtClean="0">
                <a:solidFill>
                  <a:schemeClr val="bg1"/>
                </a:solidFill>
                <a:latin typeface="Times New Roman" charset="0"/>
              </a:rPr>
              <a:t>Miyamoto</a:t>
            </a:r>
            <a:r>
              <a:rPr lang="es-ES" altLang="es-ES" sz="2500" b="1" dirty="0" smtClean="0">
                <a:solidFill>
                  <a:schemeClr val="bg1"/>
                </a:solidFill>
                <a:latin typeface="Times New Roman" charset="0"/>
              </a:rPr>
              <a:t>, 2005).</a:t>
            </a:r>
          </a:p>
          <a:p>
            <a:pPr algn="just" eaLnBrk="1" hangingPunct="1">
              <a:spcBef>
                <a:spcPct val="50000"/>
              </a:spcBef>
              <a:buFontTx/>
              <a:buNone/>
              <a:defRPr/>
            </a:pPr>
            <a:endParaRPr lang="es-ES" altLang="es-ES" sz="2500" b="1" dirty="0" smtClean="0">
              <a:solidFill>
                <a:srgbClr val="FFFF00"/>
              </a:solidFill>
              <a:latin typeface="Times New Roman" charset="0"/>
            </a:endParaRPr>
          </a:p>
        </p:txBody>
      </p:sp>
      <p:sp>
        <p:nvSpPr>
          <p:cNvPr id="2" name="1 Más"/>
          <p:cNvSpPr/>
          <p:nvPr/>
        </p:nvSpPr>
        <p:spPr bwMode="auto">
          <a:xfrm>
            <a:off x="3419475" y="1196975"/>
            <a:ext cx="865188" cy="503238"/>
          </a:xfrm>
          <a:prstGeom prst="mathPlus">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endParaRPr lang="es-ES">
              <a:latin typeface="Times New Roman" charset="0"/>
            </a:endParaRPr>
          </a:p>
        </p:txBody>
      </p:sp>
      <p:sp>
        <p:nvSpPr>
          <p:cNvPr id="15364" name="2 Cerrar llave"/>
          <p:cNvSpPr>
            <a:spLocks/>
          </p:cNvSpPr>
          <p:nvPr/>
        </p:nvSpPr>
        <p:spPr bwMode="auto">
          <a:xfrm>
            <a:off x="5940425" y="692150"/>
            <a:ext cx="576263" cy="1441450"/>
          </a:xfrm>
          <a:prstGeom prst="rightBrace">
            <a:avLst>
              <a:gd name="adj1" fmla="val 8338"/>
              <a:gd name="adj2" fmla="val 50000"/>
            </a:avLst>
          </a:prstGeom>
          <a:solidFill>
            <a:schemeClr val="accent1"/>
          </a:solidFill>
          <a:ln w="9525" algn="ctr">
            <a:solidFill>
              <a:schemeClr val="tx1"/>
            </a:solidFill>
            <a:round/>
            <a:headEnd/>
            <a:tailEnd/>
          </a:ln>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9330">
                                            <p:txEl>
                                              <p:pRg st="0" end="0"/>
                                            </p:txEl>
                                          </p:spTgt>
                                        </p:tgtEl>
                                        <p:attrNameLst>
                                          <p:attrName>style.visibility</p:attrName>
                                        </p:attrNameLst>
                                      </p:cBhvr>
                                      <p:to>
                                        <p:strVal val="visible"/>
                                      </p:to>
                                    </p:set>
                                    <p:anim calcmode="lin" valueType="num">
                                      <p:cBhvr additive="base">
                                        <p:cTn id="7" dur="500" fill="hold"/>
                                        <p:tgtEl>
                                          <p:spTgt spid="9933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93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9330">
                                            <p:txEl>
                                              <p:pRg st="1" end="1"/>
                                            </p:txEl>
                                          </p:spTgt>
                                        </p:tgtEl>
                                        <p:attrNameLst>
                                          <p:attrName>style.visibility</p:attrName>
                                        </p:attrNameLst>
                                      </p:cBhvr>
                                      <p:to>
                                        <p:strVal val="visible"/>
                                      </p:to>
                                    </p:set>
                                    <p:anim calcmode="lin" valueType="num">
                                      <p:cBhvr additive="base">
                                        <p:cTn id="13" dur="500" fill="hold"/>
                                        <p:tgtEl>
                                          <p:spTgt spid="99330">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93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9330">
                                            <p:txEl>
                                              <p:pRg st="2" end="2"/>
                                            </p:txEl>
                                          </p:spTgt>
                                        </p:tgtEl>
                                        <p:attrNameLst>
                                          <p:attrName>style.visibility</p:attrName>
                                        </p:attrNameLst>
                                      </p:cBhvr>
                                      <p:to>
                                        <p:strVal val="visible"/>
                                      </p:to>
                                    </p:set>
                                    <p:anim calcmode="lin" valueType="num">
                                      <p:cBhvr additive="base">
                                        <p:cTn id="19" dur="500" fill="hold"/>
                                        <p:tgtEl>
                                          <p:spTgt spid="9933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933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9330">
                                            <p:txEl>
                                              <p:pRg st="3" end="3"/>
                                            </p:txEl>
                                          </p:spTgt>
                                        </p:tgtEl>
                                        <p:attrNameLst>
                                          <p:attrName>style.visibility</p:attrName>
                                        </p:attrNameLst>
                                      </p:cBhvr>
                                      <p:to>
                                        <p:strVal val="visible"/>
                                      </p:to>
                                    </p:set>
                                    <p:anim calcmode="lin" valueType="num">
                                      <p:cBhvr additive="base">
                                        <p:cTn id="25" dur="500" fill="hold"/>
                                        <p:tgtEl>
                                          <p:spTgt spid="99330">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93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9330">
                                            <p:txEl>
                                              <p:pRg st="4" end="4"/>
                                            </p:txEl>
                                          </p:spTgt>
                                        </p:tgtEl>
                                        <p:attrNameLst>
                                          <p:attrName>style.visibility</p:attrName>
                                        </p:attrNameLst>
                                      </p:cBhvr>
                                      <p:to>
                                        <p:strVal val="visible"/>
                                      </p:to>
                                    </p:set>
                                    <p:anim calcmode="lin" valueType="num">
                                      <p:cBhvr additive="base">
                                        <p:cTn id="31" dur="500" fill="hold"/>
                                        <p:tgtEl>
                                          <p:spTgt spid="99330">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933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9330">
                                            <p:txEl>
                                              <p:pRg st="5" end="5"/>
                                            </p:txEl>
                                          </p:spTgt>
                                        </p:tgtEl>
                                        <p:attrNameLst>
                                          <p:attrName>style.visibility</p:attrName>
                                        </p:attrNameLst>
                                      </p:cBhvr>
                                      <p:to>
                                        <p:strVal val="visible"/>
                                      </p:to>
                                    </p:set>
                                    <p:anim calcmode="lin" valueType="num">
                                      <p:cBhvr additive="base">
                                        <p:cTn id="37" dur="500" fill="hold"/>
                                        <p:tgtEl>
                                          <p:spTgt spid="99330">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933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9330">
                                            <p:txEl>
                                              <p:pRg st="6" end="6"/>
                                            </p:txEl>
                                          </p:spTgt>
                                        </p:tgtEl>
                                        <p:attrNameLst>
                                          <p:attrName>style.visibility</p:attrName>
                                        </p:attrNameLst>
                                      </p:cBhvr>
                                      <p:to>
                                        <p:strVal val="visible"/>
                                      </p:to>
                                    </p:set>
                                    <p:anim calcmode="lin" valueType="num">
                                      <p:cBhvr additive="base">
                                        <p:cTn id="43" dur="500" fill="hold"/>
                                        <p:tgtEl>
                                          <p:spTgt spid="99330">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9330">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50825" y="115888"/>
            <a:ext cx="8642350" cy="648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defRPr/>
            </a:pPr>
            <a:r>
              <a:rPr lang="es-ES" altLang="es-ES" sz="2800" b="1" dirty="0" err="1" smtClean="0">
                <a:solidFill>
                  <a:srgbClr val="FFFF00"/>
                </a:solidFill>
                <a:latin typeface="Times New Roman" charset="0"/>
              </a:rPr>
              <a:t>How</a:t>
            </a:r>
            <a:r>
              <a:rPr lang="es-ES" altLang="es-ES" sz="2800" b="1" dirty="0" smtClean="0">
                <a:solidFill>
                  <a:srgbClr val="FFFF00"/>
                </a:solidFill>
                <a:latin typeface="Times New Roman" charset="0"/>
              </a:rPr>
              <a:t> </a:t>
            </a:r>
            <a:r>
              <a:rPr lang="es-ES" altLang="es-ES" sz="2800" b="1" dirty="0" err="1" smtClean="0">
                <a:solidFill>
                  <a:srgbClr val="FFFF00"/>
                </a:solidFill>
                <a:latin typeface="Times New Roman" charset="0"/>
              </a:rPr>
              <a:t>is</a:t>
            </a:r>
            <a:r>
              <a:rPr lang="es-ES" altLang="es-ES" sz="2800" b="1" dirty="0" smtClean="0">
                <a:solidFill>
                  <a:srgbClr val="FFFF00"/>
                </a:solidFill>
                <a:latin typeface="Times New Roman" charset="0"/>
              </a:rPr>
              <a:t> </a:t>
            </a:r>
            <a:r>
              <a:rPr lang="es-ES" altLang="es-ES" sz="2800" b="1" dirty="0" err="1" smtClean="0">
                <a:solidFill>
                  <a:srgbClr val="FFFF00"/>
                </a:solidFill>
                <a:latin typeface="Times New Roman" charset="0"/>
              </a:rPr>
              <a:t>the</a:t>
            </a:r>
            <a:r>
              <a:rPr lang="es-ES" altLang="es-ES" sz="2800" b="1" dirty="0" smtClean="0">
                <a:solidFill>
                  <a:srgbClr val="FFFF00"/>
                </a:solidFill>
                <a:latin typeface="Times New Roman" charset="0"/>
              </a:rPr>
              <a:t> </a:t>
            </a:r>
            <a:r>
              <a:rPr lang="es-ES" altLang="es-ES" sz="2800" b="1" dirty="0" err="1" smtClean="0">
                <a:solidFill>
                  <a:srgbClr val="FFFF00"/>
                </a:solidFill>
                <a:latin typeface="Times New Roman" charset="0"/>
              </a:rPr>
              <a:t>intended</a:t>
            </a:r>
            <a:r>
              <a:rPr lang="es-ES" altLang="es-ES" sz="2800" b="1" dirty="0" smtClean="0">
                <a:solidFill>
                  <a:srgbClr val="FFFF00"/>
                </a:solidFill>
                <a:latin typeface="Times New Roman" charset="0"/>
              </a:rPr>
              <a:t> </a:t>
            </a:r>
            <a:r>
              <a:rPr lang="es-ES" altLang="es-ES" sz="2800" b="1" dirty="0" err="1" smtClean="0">
                <a:solidFill>
                  <a:srgbClr val="FFFF00"/>
                </a:solidFill>
                <a:latin typeface="Times New Roman" charset="0"/>
              </a:rPr>
              <a:t>referent</a:t>
            </a:r>
            <a:r>
              <a:rPr lang="es-ES" altLang="es-ES" sz="2800" b="1" dirty="0" smtClean="0">
                <a:solidFill>
                  <a:srgbClr val="FFFF00"/>
                </a:solidFill>
                <a:latin typeface="Times New Roman" charset="0"/>
              </a:rPr>
              <a:t> </a:t>
            </a:r>
            <a:r>
              <a:rPr lang="es-ES" altLang="es-ES" sz="2800" b="1" dirty="0" err="1" smtClean="0">
                <a:solidFill>
                  <a:srgbClr val="FFFF00"/>
                </a:solidFill>
                <a:latin typeface="Times New Roman" charset="0"/>
              </a:rPr>
              <a:t>identified</a:t>
            </a:r>
            <a:r>
              <a:rPr lang="es-ES" altLang="es-ES" sz="2800" b="1" dirty="0" smtClean="0">
                <a:solidFill>
                  <a:srgbClr val="FFFF00"/>
                </a:solidFill>
                <a:latin typeface="Times New Roman" charset="0"/>
              </a:rPr>
              <a:t>?</a:t>
            </a:r>
          </a:p>
          <a:p>
            <a:pPr marL="612775" indent="-342900" algn="just" eaLnBrk="1" hangingPunct="1">
              <a:spcBef>
                <a:spcPct val="50000"/>
              </a:spcBef>
              <a:buFont typeface="Wingdings" panose="05000000000000000000" pitchFamily="2" charset="2"/>
              <a:buChar char="Ø"/>
              <a:defRPr/>
            </a:pPr>
            <a:r>
              <a:rPr lang="es-ES_tradnl" altLang="es-ES" sz="2500" b="1" dirty="0" err="1" smtClean="0">
                <a:solidFill>
                  <a:srgbClr val="FFFF00"/>
                </a:solidFill>
                <a:latin typeface="Times New Roman" charset="0"/>
              </a:rPr>
              <a:t>Speaker’s</a:t>
            </a:r>
            <a:r>
              <a:rPr lang="es-ES_tradnl" altLang="es-ES" sz="2500" b="1" dirty="0" smtClean="0">
                <a:solidFill>
                  <a:srgbClr val="FFFF00"/>
                </a:solidFill>
                <a:latin typeface="Times New Roman" charset="0"/>
              </a:rPr>
              <a:t> </a:t>
            </a:r>
            <a:r>
              <a:rPr lang="es-ES_tradnl" altLang="es-ES" sz="2500" b="1" dirty="0" err="1" smtClean="0">
                <a:solidFill>
                  <a:srgbClr val="FFFF00"/>
                </a:solidFill>
                <a:latin typeface="Times New Roman" charset="0"/>
              </a:rPr>
              <a:t>intention</a:t>
            </a:r>
            <a:r>
              <a:rPr lang="es-ES_tradnl" altLang="es-ES" sz="2500" b="1" dirty="0" smtClean="0">
                <a:solidFill>
                  <a:srgbClr val="FFFF00"/>
                </a:solidFill>
                <a:latin typeface="Times New Roman" charset="0"/>
              </a:rPr>
              <a:t>: </a:t>
            </a:r>
            <a:r>
              <a:rPr lang="es-ES_tradnl" altLang="es-ES" sz="2500" b="1" dirty="0" err="1" smtClean="0">
                <a:solidFill>
                  <a:schemeClr val="bg1"/>
                </a:solidFill>
                <a:latin typeface="Times New Roman" charset="0"/>
              </a:rPr>
              <a:t>Metonymies</a:t>
            </a:r>
            <a:r>
              <a:rPr lang="es-ES_tradnl" altLang="es-ES" sz="2500" b="1" dirty="0" smtClean="0">
                <a:solidFill>
                  <a:schemeClr val="bg1"/>
                </a:solidFill>
                <a:latin typeface="Times New Roman" charset="0"/>
              </a:rPr>
              <a:t> are </a:t>
            </a:r>
            <a:r>
              <a:rPr lang="es-ES_tradnl" altLang="es-ES" sz="2500" b="1" dirty="0" err="1" smtClean="0">
                <a:solidFill>
                  <a:schemeClr val="bg1"/>
                </a:solidFill>
                <a:latin typeface="Times New Roman" charset="0"/>
              </a:rPr>
              <a:t>context-dependent</a:t>
            </a:r>
            <a:r>
              <a:rPr lang="es-ES_tradnl" altLang="es-ES" sz="2500" b="1" dirty="0" smtClean="0">
                <a:solidFill>
                  <a:schemeClr val="bg1"/>
                </a:solidFill>
                <a:latin typeface="Times New Roman" charset="0"/>
              </a:rPr>
              <a:t>, so speaker has to </a:t>
            </a:r>
            <a:r>
              <a:rPr lang="es-ES_tradnl" altLang="es-ES" sz="2500" b="1" dirty="0" err="1" smtClean="0">
                <a:solidFill>
                  <a:schemeClr val="bg1"/>
                </a:solidFill>
                <a:latin typeface="Times New Roman" charset="0"/>
              </a:rPr>
              <a:t>formulate</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them</a:t>
            </a:r>
            <a:r>
              <a:rPr lang="es-ES_tradnl" altLang="es-ES" sz="2500" b="1" dirty="0" smtClean="0">
                <a:solidFill>
                  <a:schemeClr val="bg1"/>
                </a:solidFill>
                <a:latin typeface="Times New Roman" charset="0"/>
              </a:rPr>
              <a:t> in a </a:t>
            </a:r>
            <a:r>
              <a:rPr lang="es-ES_tradnl" altLang="es-ES" sz="2500" b="1" dirty="0" err="1" smtClean="0">
                <a:solidFill>
                  <a:schemeClr val="bg1"/>
                </a:solidFill>
                <a:latin typeface="Times New Roman" charset="0"/>
              </a:rPr>
              <a:t>way</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that</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the</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hearer</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accesses</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the</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intended</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referent</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Speaker’s</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informative</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intention</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makes</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manifest</a:t>
            </a:r>
            <a:r>
              <a:rPr lang="es-ES_tradnl" altLang="es-ES" sz="2500" b="1" dirty="0" smtClean="0">
                <a:solidFill>
                  <a:schemeClr val="bg1"/>
                </a:solidFill>
                <a:latin typeface="Times New Roman" charset="0"/>
              </a:rPr>
              <a:t> to </a:t>
            </a:r>
            <a:r>
              <a:rPr lang="es-ES_tradnl" altLang="es-ES" sz="2500" b="1" dirty="0" err="1" smtClean="0">
                <a:solidFill>
                  <a:schemeClr val="bg1"/>
                </a:solidFill>
                <a:latin typeface="Times New Roman" charset="0"/>
              </a:rPr>
              <a:t>the</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hearer</a:t>
            </a:r>
            <a:r>
              <a:rPr lang="es-ES_tradnl" altLang="es-ES" sz="2500" b="1" dirty="0" smtClean="0">
                <a:solidFill>
                  <a:schemeClr val="bg1"/>
                </a:solidFill>
                <a:latin typeface="Times New Roman" charset="0"/>
              </a:rPr>
              <a:t> a </a:t>
            </a:r>
            <a:r>
              <a:rPr lang="es-ES_tradnl" altLang="es-ES" sz="2500" b="1" dirty="0" err="1" smtClean="0">
                <a:solidFill>
                  <a:schemeClr val="bg1"/>
                </a:solidFill>
                <a:latin typeface="Times New Roman" charset="0"/>
              </a:rPr>
              <a:t>salient</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property</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for</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the</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identification</a:t>
            </a:r>
            <a:r>
              <a:rPr lang="es-ES_tradnl" altLang="es-ES" sz="2500" b="1" dirty="0" smtClean="0">
                <a:solidFill>
                  <a:schemeClr val="bg1"/>
                </a:solidFill>
                <a:latin typeface="Times New Roman" charset="0"/>
              </a:rPr>
              <a:t> of </a:t>
            </a:r>
            <a:r>
              <a:rPr lang="es-ES_tradnl" altLang="es-ES" sz="2500" b="1" dirty="0" err="1" smtClean="0">
                <a:solidFill>
                  <a:schemeClr val="bg1"/>
                </a:solidFill>
                <a:latin typeface="Times New Roman" charset="0"/>
              </a:rPr>
              <a:t>the</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referent</a:t>
            </a:r>
            <a:r>
              <a:rPr lang="es-ES_tradnl" altLang="es-ES" sz="2500" b="1" dirty="0" smtClean="0">
                <a:solidFill>
                  <a:schemeClr val="bg1"/>
                </a:solidFill>
                <a:latin typeface="Times New Roman" charset="0"/>
              </a:rPr>
              <a:t>.</a:t>
            </a:r>
            <a:endParaRPr lang="es-ES_tradnl" altLang="es-ES" sz="2500" b="1" dirty="0" smtClean="0">
              <a:solidFill>
                <a:srgbClr val="FFFF00"/>
              </a:solidFill>
              <a:latin typeface="Times New Roman" charset="0"/>
            </a:endParaRPr>
          </a:p>
          <a:p>
            <a:pPr marL="612775" indent="-342900" algn="just" eaLnBrk="1" hangingPunct="1">
              <a:spcBef>
                <a:spcPct val="50000"/>
              </a:spcBef>
              <a:buFont typeface="Wingdings" panose="05000000000000000000" pitchFamily="2" charset="2"/>
              <a:buChar char="Ø"/>
              <a:defRPr/>
            </a:pPr>
            <a:r>
              <a:rPr lang="es-ES" altLang="es-ES" sz="2500" b="1" dirty="0" err="1" smtClean="0">
                <a:solidFill>
                  <a:srgbClr val="FFFF00"/>
                </a:solidFill>
                <a:latin typeface="Times New Roman" charset="0"/>
              </a:rPr>
              <a:t>Cost-effects</a:t>
            </a:r>
            <a:r>
              <a:rPr lang="es-ES" altLang="es-ES" sz="2500" b="1" dirty="0" smtClean="0">
                <a:solidFill>
                  <a:srgbClr val="FFFF00"/>
                </a:solidFill>
                <a:latin typeface="Times New Roman" charset="0"/>
              </a:rPr>
              <a:t>: </a:t>
            </a:r>
            <a:r>
              <a:rPr lang="es-ES" altLang="es-ES" sz="2500" b="1" dirty="0" err="1" smtClean="0">
                <a:solidFill>
                  <a:schemeClr val="bg1"/>
                </a:solidFill>
                <a:latin typeface="Times New Roman" charset="0"/>
              </a:rPr>
              <a:t>Metonymy</a:t>
            </a:r>
            <a:r>
              <a:rPr lang="es-ES" altLang="es-ES" sz="2500" b="1" dirty="0" smtClean="0">
                <a:solidFill>
                  <a:schemeClr val="bg1"/>
                </a:solidFill>
                <a:latin typeface="Times New Roman" charset="0"/>
              </a:rPr>
              <a:t> can be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most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economical-efficient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way</a:t>
            </a:r>
            <a:r>
              <a:rPr lang="es-ES" altLang="es-ES" sz="2500" b="1" dirty="0" smtClean="0">
                <a:solidFill>
                  <a:schemeClr val="bg1"/>
                </a:solidFill>
                <a:latin typeface="Times New Roman" charset="0"/>
              </a:rPr>
              <a:t> of </a:t>
            </a:r>
            <a:r>
              <a:rPr lang="es-ES" altLang="es-ES" sz="2500" b="1" dirty="0" err="1" smtClean="0">
                <a:solidFill>
                  <a:schemeClr val="bg1"/>
                </a:solidFill>
                <a:latin typeface="Times New Roman" charset="0"/>
              </a:rPr>
              <a:t>identifying</a:t>
            </a:r>
            <a:r>
              <a:rPr lang="es-ES" altLang="es-ES" sz="2500" b="1" dirty="0" smtClean="0">
                <a:solidFill>
                  <a:schemeClr val="bg1"/>
                </a:solidFill>
                <a:latin typeface="Times New Roman" charset="0"/>
              </a:rPr>
              <a:t> a </a:t>
            </a:r>
            <a:r>
              <a:rPr lang="es-ES" altLang="es-ES" sz="2500" b="1" dirty="0" err="1" smtClean="0">
                <a:solidFill>
                  <a:schemeClr val="bg1"/>
                </a:solidFill>
                <a:latin typeface="Times New Roman" charset="0"/>
              </a:rPr>
              <a:t>referent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e.g</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she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married</a:t>
            </a:r>
            <a:r>
              <a:rPr lang="es-ES" altLang="es-ES" sz="2500" b="1" dirty="0" smtClean="0">
                <a:solidFill>
                  <a:schemeClr val="bg1"/>
                </a:solidFill>
                <a:latin typeface="Times New Roman" charset="0"/>
              </a:rPr>
              <a:t> </a:t>
            </a:r>
            <a:r>
              <a:rPr lang="es-ES" altLang="es-ES" sz="2500" b="1" i="1" dirty="0" err="1" smtClean="0">
                <a:solidFill>
                  <a:schemeClr val="bg1"/>
                </a:solidFill>
                <a:latin typeface="Times New Roman" charset="0"/>
              </a:rPr>
              <a:t>money</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or</a:t>
            </a:r>
            <a:r>
              <a:rPr lang="es-ES" altLang="es-ES" sz="2500" b="1" dirty="0" smtClean="0">
                <a:solidFill>
                  <a:schemeClr val="bg1"/>
                </a:solidFill>
                <a:latin typeface="Times New Roman" charset="0"/>
              </a:rPr>
              <a:t> in </a:t>
            </a:r>
            <a:r>
              <a:rPr lang="es-ES" altLang="es-ES" sz="2500" b="1" dirty="0" err="1" smtClean="0">
                <a:solidFill>
                  <a:schemeClr val="bg1"/>
                </a:solidFill>
                <a:latin typeface="Times New Roman" charset="0"/>
              </a:rPr>
              <a:t>some</a:t>
            </a:r>
            <a:r>
              <a:rPr lang="es-ES" altLang="es-ES" sz="2500" b="1" dirty="0" smtClean="0">
                <a:solidFill>
                  <a:schemeClr val="bg1"/>
                </a:solidFill>
                <a:latin typeface="Times New Roman" charset="0"/>
              </a:rPr>
              <a:t> cases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effort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is</a:t>
            </a:r>
            <a:r>
              <a:rPr lang="es-ES" altLang="es-ES" sz="2500" b="1" dirty="0" smtClean="0">
                <a:solidFill>
                  <a:schemeClr val="bg1"/>
                </a:solidFill>
                <a:latin typeface="Times New Roman" charset="0"/>
              </a:rPr>
              <a:t> offset </a:t>
            </a:r>
            <a:r>
              <a:rPr lang="es-ES" altLang="es-ES" sz="2500" b="1" dirty="0" err="1" smtClean="0">
                <a:solidFill>
                  <a:schemeClr val="bg1"/>
                </a:solidFill>
                <a:latin typeface="Times New Roman" charset="0"/>
              </a:rPr>
              <a:t>by</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cognitive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effects</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it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brings</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about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e.g</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You</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should</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avoid</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marrying</a:t>
            </a:r>
            <a:r>
              <a:rPr lang="es-ES" altLang="es-ES" sz="2500" b="1" dirty="0" smtClean="0">
                <a:solidFill>
                  <a:schemeClr val="bg1"/>
                </a:solidFill>
                <a:latin typeface="Times New Roman" charset="0"/>
              </a:rPr>
              <a:t> a </a:t>
            </a:r>
            <a:r>
              <a:rPr lang="es-ES" altLang="es-ES" sz="2500" b="1" i="1" dirty="0" err="1" smtClean="0">
                <a:solidFill>
                  <a:schemeClr val="bg1"/>
                </a:solidFill>
                <a:latin typeface="Times New Roman" charset="0"/>
              </a:rPr>
              <a:t>sheep</a:t>
            </a:r>
            <a:r>
              <a:rPr lang="es-ES" altLang="es-ES" sz="2500" b="1" dirty="0" smtClean="0">
                <a:solidFill>
                  <a:schemeClr val="bg1"/>
                </a:solidFill>
                <a:latin typeface="Times New Roman" charset="0"/>
              </a:rPr>
              <a:t> at </a:t>
            </a:r>
            <a:r>
              <a:rPr lang="es-ES" altLang="es-ES" sz="2500" b="1" dirty="0" err="1" smtClean="0">
                <a:solidFill>
                  <a:schemeClr val="bg1"/>
                </a:solidFill>
                <a:latin typeface="Times New Roman" charset="0"/>
              </a:rPr>
              <a:t>all</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costs</a:t>
            </a:r>
            <a:r>
              <a:rPr lang="es-ES" altLang="es-ES" sz="2500" b="1" dirty="0" smtClean="0">
                <a:solidFill>
                  <a:schemeClr val="bg1"/>
                </a:solidFill>
                <a:latin typeface="Times New Roman" charset="0"/>
              </a:rPr>
              <a:t>).</a:t>
            </a:r>
          </a:p>
          <a:p>
            <a:pPr marL="612775" indent="-342900" algn="just" eaLnBrk="1" hangingPunct="1">
              <a:spcBef>
                <a:spcPct val="50000"/>
              </a:spcBef>
              <a:buFont typeface="Wingdings" panose="05000000000000000000" pitchFamily="2" charset="2"/>
              <a:buChar char="Ø"/>
              <a:defRPr/>
            </a:pPr>
            <a:r>
              <a:rPr lang="es-ES" altLang="es-ES" sz="2500" b="1" dirty="0" smtClean="0">
                <a:solidFill>
                  <a:srgbClr val="FFFF00"/>
                </a:solidFill>
                <a:latin typeface="Times New Roman" charset="0"/>
              </a:rPr>
              <a:t>Contextual </a:t>
            </a:r>
            <a:r>
              <a:rPr lang="es-ES" altLang="es-ES" sz="2500" b="1" dirty="0" err="1" smtClean="0">
                <a:solidFill>
                  <a:srgbClr val="FFFF00"/>
                </a:solidFill>
                <a:latin typeface="Times New Roman" charset="0"/>
              </a:rPr>
              <a:t>sources</a:t>
            </a:r>
            <a:r>
              <a:rPr lang="es-ES" altLang="es-ES" sz="2500" b="1" dirty="0" smtClean="0">
                <a:solidFill>
                  <a:srgbClr val="FFFF00"/>
                </a:solidFill>
                <a:latin typeface="Times New Roman" charset="0"/>
              </a:rPr>
              <a:t>: </a:t>
            </a:r>
            <a:r>
              <a:rPr lang="es-ES" altLang="es-ES" sz="2500" b="1" dirty="0" err="1" smtClean="0">
                <a:solidFill>
                  <a:schemeClr val="bg1"/>
                </a:solidFill>
                <a:latin typeface="Times New Roman" charset="0"/>
              </a:rPr>
              <a:t>Speaker’s</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nonverbal</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communication</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knowledge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about</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speaker, </a:t>
            </a:r>
            <a:r>
              <a:rPr lang="es-ES" altLang="es-ES" sz="2500" b="1" dirty="0" err="1" smtClean="0">
                <a:solidFill>
                  <a:schemeClr val="bg1"/>
                </a:solidFill>
                <a:latin typeface="Times New Roman" charset="0"/>
              </a:rPr>
              <a:t>information</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from</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the</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physical</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environment</a:t>
            </a:r>
            <a:r>
              <a:rPr lang="es-ES" altLang="es-ES" sz="2500" b="1" dirty="0" smtClean="0">
                <a:solidFill>
                  <a:schemeClr val="bg1"/>
                </a:solidFill>
                <a:latin typeface="Times New Roman" charset="0"/>
              </a:rPr>
              <a:t>, cultural </a:t>
            </a:r>
            <a:r>
              <a:rPr lang="es-ES" altLang="es-ES" sz="2500" b="1" dirty="0" err="1" smtClean="0">
                <a:solidFill>
                  <a:schemeClr val="bg1"/>
                </a:solidFill>
                <a:latin typeface="Times New Roman" charset="0"/>
              </a:rPr>
              <a:t>norms</a:t>
            </a:r>
            <a:r>
              <a:rPr lang="es-ES" altLang="es-ES" sz="2500" b="1" dirty="0" smtClean="0">
                <a:solidFill>
                  <a:schemeClr val="bg1"/>
                </a:solidFill>
                <a:latin typeface="Times New Roman" charset="0"/>
              </a:rPr>
              <a:t>(</a:t>
            </a:r>
            <a:r>
              <a:rPr lang="es-ES" altLang="es-ES" sz="2500" b="1" dirty="0" err="1" smtClean="0">
                <a:solidFill>
                  <a:schemeClr val="bg1"/>
                </a:solidFill>
                <a:latin typeface="Times New Roman" charset="0"/>
              </a:rPr>
              <a:t>adapted</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from</a:t>
            </a:r>
            <a:r>
              <a:rPr lang="es-ES" altLang="es-ES" sz="2500" b="1" dirty="0" smtClean="0">
                <a:solidFill>
                  <a:schemeClr val="bg1"/>
                </a:solidFill>
                <a:latin typeface="Times New Roman" charset="0"/>
              </a:rPr>
              <a:t> </a:t>
            </a:r>
            <a:r>
              <a:rPr lang="es-ES" altLang="es-ES" sz="2500" b="1" dirty="0" err="1" smtClean="0">
                <a:solidFill>
                  <a:schemeClr val="bg1"/>
                </a:solidFill>
                <a:latin typeface="Times New Roman" charset="0"/>
              </a:rPr>
              <a:t>Yus</a:t>
            </a:r>
            <a:r>
              <a:rPr lang="es-ES" altLang="es-ES" sz="2500" b="1" dirty="0" smtClean="0">
                <a:solidFill>
                  <a:schemeClr val="bg1"/>
                </a:solidFill>
                <a:latin typeface="Times New Roman" charset="0"/>
              </a:rPr>
              <a:t>, 2009).</a:t>
            </a:r>
            <a:endParaRPr lang="es-ES" altLang="es-ES" sz="2500" b="1" dirty="0" smtClean="0">
              <a:solidFill>
                <a:srgbClr val="FFFF00"/>
              </a:solidFill>
              <a:latin typeface="Times New Roman"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304800" y="457200"/>
            <a:ext cx="8642350"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ts val="1200"/>
              </a:spcBef>
              <a:buFontTx/>
              <a:buNone/>
              <a:defRPr/>
            </a:pPr>
            <a:r>
              <a:rPr lang="es-ES" altLang="es-ES" sz="2800" b="1" dirty="0" smtClean="0">
                <a:solidFill>
                  <a:srgbClr val="FFFF00"/>
                </a:solidFill>
                <a:latin typeface="Times New Roman" charset="0"/>
              </a:rPr>
              <a:t>Uses of </a:t>
            </a:r>
            <a:r>
              <a:rPr lang="es-ES" altLang="es-ES" sz="2800" b="1" dirty="0" err="1" smtClean="0">
                <a:solidFill>
                  <a:srgbClr val="FFFF00"/>
                </a:solidFill>
                <a:latin typeface="Times New Roman" charset="0"/>
              </a:rPr>
              <a:t>metonymy</a:t>
            </a:r>
            <a:r>
              <a:rPr lang="es-ES" altLang="es-ES" sz="2800" b="1" dirty="0" smtClean="0">
                <a:solidFill>
                  <a:srgbClr val="FFFF00"/>
                </a:solidFill>
                <a:latin typeface="Times New Roman" charset="0"/>
              </a:rPr>
              <a:t> in </a:t>
            </a:r>
            <a:r>
              <a:rPr lang="es-ES" altLang="es-ES" sz="2800" b="1" dirty="0" err="1" smtClean="0">
                <a:solidFill>
                  <a:srgbClr val="FFFF00"/>
                </a:solidFill>
                <a:latin typeface="Times New Roman" charset="0"/>
              </a:rPr>
              <a:t>communication</a:t>
            </a:r>
            <a:endParaRPr lang="en-US" altLang="es-ES" sz="2800" b="1" dirty="0" smtClean="0">
              <a:solidFill>
                <a:srgbClr val="FFFF00"/>
              </a:solidFill>
              <a:latin typeface="Times New Roman" charset="0"/>
            </a:endParaRPr>
          </a:p>
          <a:p>
            <a:pPr marL="514350" indent="-514350" algn="just" eaLnBrk="1" hangingPunct="1">
              <a:spcBef>
                <a:spcPts val="1200"/>
              </a:spcBef>
              <a:buFontTx/>
              <a:buAutoNum type="arabicParenBoth"/>
              <a:defRPr/>
            </a:pPr>
            <a:r>
              <a:rPr lang="es-ES_tradnl" altLang="es-ES" sz="2600" b="1" dirty="0" err="1" smtClean="0">
                <a:solidFill>
                  <a:srgbClr val="FFFF00"/>
                </a:solidFill>
                <a:latin typeface="Times New Roman" charset="0"/>
              </a:rPr>
              <a:t>Naming</a:t>
            </a:r>
            <a:r>
              <a:rPr lang="es-ES_tradnl" altLang="es-ES" sz="2600" b="1" dirty="0" smtClean="0">
                <a:solidFill>
                  <a:srgbClr val="FFFF00"/>
                </a:solidFill>
                <a:latin typeface="Times New Roman" charset="0"/>
              </a:rPr>
              <a:t>: </a:t>
            </a:r>
            <a:r>
              <a:rPr lang="es-ES_tradnl" altLang="es-ES" sz="2600" b="1" dirty="0" smtClean="0">
                <a:solidFill>
                  <a:schemeClr val="bg1"/>
                </a:solidFill>
                <a:latin typeface="Times New Roman" charset="0"/>
              </a:rPr>
              <a:t>To </a:t>
            </a:r>
            <a:r>
              <a:rPr lang="es-ES_tradnl" altLang="es-ES" sz="2600" b="1" dirty="0" err="1" smtClean="0">
                <a:solidFill>
                  <a:schemeClr val="bg1"/>
                </a:solidFill>
                <a:latin typeface="Times New Roman" charset="0"/>
              </a:rPr>
              <a:t>fill</a:t>
            </a:r>
            <a:r>
              <a:rPr lang="es-ES_tradnl" altLang="es-ES" sz="2600" b="1" dirty="0" smtClean="0">
                <a:solidFill>
                  <a:schemeClr val="bg1"/>
                </a:solidFill>
                <a:latin typeface="Times New Roman" charset="0"/>
              </a:rPr>
              <a:t> a slot in </a:t>
            </a:r>
            <a:r>
              <a:rPr lang="es-ES_tradnl" altLang="es-ES" sz="2600" b="1" dirty="0" err="1" smtClean="0">
                <a:solidFill>
                  <a:schemeClr val="bg1"/>
                </a:solidFill>
                <a:latin typeface="Times New Roman" charset="0"/>
              </a:rPr>
              <a:t>the</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vocabulary</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when</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the</a:t>
            </a:r>
            <a:r>
              <a:rPr lang="es-ES_tradnl" altLang="es-ES" sz="2600" b="1" dirty="0" smtClean="0">
                <a:solidFill>
                  <a:schemeClr val="bg1"/>
                </a:solidFill>
                <a:latin typeface="Times New Roman" charset="0"/>
              </a:rPr>
              <a:t> speaker </a:t>
            </a:r>
            <a:r>
              <a:rPr lang="es-ES_tradnl" altLang="es-ES" sz="2600" b="1" dirty="0" err="1" smtClean="0">
                <a:solidFill>
                  <a:schemeClr val="bg1"/>
                </a:solidFill>
                <a:latin typeface="Times New Roman" charset="0"/>
              </a:rPr>
              <a:t>or</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hearer</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does</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not</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know</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the</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name</a:t>
            </a:r>
            <a:r>
              <a:rPr lang="es-ES_tradnl" altLang="es-ES" sz="2600" b="1" dirty="0" smtClean="0">
                <a:solidFill>
                  <a:schemeClr val="bg1"/>
                </a:solidFill>
                <a:latin typeface="Times New Roman" charset="0"/>
              </a:rPr>
              <a:t>, as a </a:t>
            </a:r>
            <a:r>
              <a:rPr lang="es-ES_tradnl" altLang="es-ES" sz="2600" b="1" dirty="0" err="1" smtClean="0">
                <a:solidFill>
                  <a:schemeClr val="bg1"/>
                </a:solidFill>
                <a:latin typeface="Times New Roman" charset="0"/>
              </a:rPr>
              <a:t>nickname</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or</a:t>
            </a:r>
            <a:r>
              <a:rPr lang="es-ES_tradnl" altLang="es-ES" sz="2600" b="1" dirty="0" smtClean="0">
                <a:solidFill>
                  <a:schemeClr val="bg1"/>
                </a:solidFill>
                <a:latin typeface="Times New Roman" charset="0"/>
              </a:rPr>
              <a:t> ad hoc </a:t>
            </a:r>
            <a:r>
              <a:rPr lang="es-ES_tradnl" altLang="es-ES" sz="2600" b="1" dirty="0" err="1" smtClean="0">
                <a:solidFill>
                  <a:schemeClr val="bg1"/>
                </a:solidFill>
                <a:latin typeface="Times New Roman" charset="0"/>
              </a:rPr>
              <a:t>name</a:t>
            </a:r>
            <a:r>
              <a:rPr lang="es-ES_tradnl" altLang="es-ES" sz="2600" b="1" dirty="0" smtClean="0">
                <a:solidFill>
                  <a:schemeClr val="bg1"/>
                </a:solidFill>
                <a:latin typeface="Times New Roman" charset="0"/>
              </a:rPr>
              <a:t>:</a:t>
            </a:r>
          </a:p>
          <a:p>
            <a:pPr algn="just" eaLnBrk="1" hangingPunct="1">
              <a:spcBef>
                <a:spcPts val="600"/>
              </a:spcBef>
              <a:buFontTx/>
              <a:buNone/>
              <a:defRPr/>
            </a:pPr>
            <a:r>
              <a:rPr lang="es-ES_tradnl" altLang="es-ES" sz="2600" b="1" dirty="0" smtClean="0">
                <a:solidFill>
                  <a:schemeClr val="bg1"/>
                </a:solidFill>
                <a:latin typeface="Times New Roman" charset="0"/>
              </a:rPr>
              <a:t>      21. </a:t>
            </a:r>
            <a:r>
              <a:rPr lang="es-ES_tradnl" altLang="es-ES" sz="2600" b="1" dirty="0" err="1" smtClean="0">
                <a:solidFill>
                  <a:schemeClr val="bg1"/>
                </a:solidFill>
                <a:latin typeface="Times New Roman" charset="0"/>
              </a:rPr>
              <a:t>The</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hamburger</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left</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without</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paying</a:t>
            </a:r>
            <a:r>
              <a:rPr lang="es-ES_tradnl" altLang="es-ES" sz="2600" b="1" dirty="0" smtClean="0">
                <a:solidFill>
                  <a:schemeClr val="bg1"/>
                </a:solidFill>
                <a:latin typeface="Times New Roman" charset="0"/>
              </a:rPr>
              <a:t>.</a:t>
            </a:r>
          </a:p>
          <a:p>
            <a:pPr algn="just" eaLnBrk="1" hangingPunct="1">
              <a:spcBef>
                <a:spcPts val="0"/>
              </a:spcBef>
              <a:buFontTx/>
              <a:buNone/>
              <a:defRPr/>
            </a:pPr>
            <a:r>
              <a:rPr lang="es-ES_tradnl" altLang="es-ES" sz="2600" b="1" dirty="0" smtClean="0">
                <a:solidFill>
                  <a:schemeClr val="bg1"/>
                </a:solidFill>
                <a:latin typeface="Times New Roman" charset="0"/>
              </a:rPr>
              <a:t>      22. </a:t>
            </a:r>
            <a:r>
              <a:rPr lang="es-ES_tradnl" altLang="es-ES" sz="2600" b="1" dirty="0" err="1" smtClean="0">
                <a:solidFill>
                  <a:schemeClr val="bg1"/>
                </a:solidFill>
                <a:latin typeface="Times New Roman" charset="0"/>
              </a:rPr>
              <a:t>Bed</a:t>
            </a:r>
            <a:r>
              <a:rPr lang="es-ES_tradnl" altLang="es-ES" sz="2600" b="1" dirty="0" smtClean="0">
                <a:solidFill>
                  <a:schemeClr val="bg1"/>
                </a:solidFill>
                <a:latin typeface="Times New Roman" charset="0"/>
              </a:rPr>
              <a:t> 2 </a:t>
            </a:r>
            <a:r>
              <a:rPr lang="es-ES_tradnl" altLang="es-ES" sz="2600" b="1" dirty="0" err="1" smtClean="0">
                <a:solidFill>
                  <a:schemeClr val="bg1"/>
                </a:solidFill>
                <a:latin typeface="Times New Roman" charset="0"/>
              </a:rPr>
              <a:t>will</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undergo</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surgery</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today</a:t>
            </a:r>
            <a:r>
              <a:rPr lang="es-ES_tradnl" altLang="es-ES" sz="2600" b="1" dirty="0" smtClean="0">
                <a:solidFill>
                  <a:schemeClr val="bg1"/>
                </a:solidFill>
                <a:latin typeface="Times New Roman" charset="0"/>
              </a:rPr>
              <a:t>.</a:t>
            </a:r>
          </a:p>
          <a:p>
            <a:pPr algn="just" eaLnBrk="1" hangingPunct="1">
              <a:spcBef>
                <a:spcPts val="0"/>
              </a:spcBef>
              <a:buFontTx/>
              <a:buNone/>
              <a:defRPr/>
            </a:pPr>
            <a:r>
              <a:rPr lang="es-ES_tradnl" altLang="es-ES" sz="2600" b="1" dirty="0" smtClean="0">
                <a:solidFill>
                  <a:schemeClr val="bg1"/>
                </a:solidFill>
                <a:latin typeface="Times New Roman" charset="0"/>
              </a:rPr>
              <a:t>      23. Red </a:t>
            </a:r>
            <a:r>
              <a:rPr lang="es-ES_tradnl" altLang="es-ES" sz="2600" b="1" dirty="0" err="1" smtClean="0">
                <a:solidFill>
                  <a:schemeClr val="bg1"/>
                </a:solidFill>
                <a:latin typeface="Times New Roman" charset="0"/>
              </a:rPr>
              <a:t>Cubs</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played</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against</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the</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Archers</a:t>
            </a:r>
            <a:r>
              <a:rPr lang="es-ES_tradnl" altLang="es-ES" sz="2600" b="1" dirty="0" smtClean="0">
                <a:solidFill>
                  <a:schemeClr val="bg1"/>
                </a:solidFill>
                <a:latin typeface="Times New Roman" charset="0"/>
              </a:rPr>
              <a:t>.</a:t>
            </a:r>
          </a:p>
          <a:p>
            <a:pPr algn="just" eaLnBrk="1" hangingPunct="1">
              <a:spcBef>
                <a:spcPts val="0"/>
              </a:spcBef>
              <a:buFontTx/>
              <a:buNone/>
              <a:defRPr/>
            </a:pPr>
            <a:endParaRPr lang="es-ES_tradnl" altLang="es-ES" sz="2600" b="1" dirty="0" smtClean="0">
              <a:solidFill>
                <a:schemeClr val="bg1"/>
              </a:solidFill>
              <a:latin typeface="Times New Roman" charset="0"/>
            </a:endParaRPr>
          </a:p>
          <a:p>
            <a:pPr algn="just" eaLnBrk="1" hangingPunct="1">
              <a:spcBef>
                <a:spcPts val="0"/>
              </a:spcBef>
              <a:buFontTx/>
              <a:buNone/>
              <a:defRPr/>
            </a:pPr>
            <a:r>
              <a:rPr lang="es-ES_tradnl" altLang="es-ES" sz="2600" b="1" dirty="0" err="1" smtClean="0">
                <a:solidFill>
                  <a:schemeClr val="bg1"/>
                </a:solidFill>
                <a:latin typeface="Times New Roman" charset="0"/>
              </a:rPr>
              <a:t>Metonymies</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recurrently</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used</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among</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professionals</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may</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work</a:t>
            </a:r>
            <a:r>
              <a:rPr lang="es-ES_tradnl" altLang="es-ES" sz="2600" b="1" dirty="0" smtClean="0">
                <a:solidFill>
                  <a:schemeClr val="bg1"/>
                </a:solidFill>
                <a:latin typeface="Times New Roman" charset="0"/>
              </a:rPr>
              <a:t> as </a:t>
            </a:r>
            <a:r>
              <a:rPr lang="es-ES_tradnl" altLang="es-ES" sz="2600" b="1" dirty="0" err="1" smtClean="0">
                <a:solidFill>
                  <a:schemeClr val="bg1"/>
                </a:solidFill>
                <a:latin typeface="Times New Roman" charset="0"/>
              </a:rPr>
              <a:t>mutually</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manifest</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assumptions</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for</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identification</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purposes</a:t>
            </a:r>
            <a:r>
              <a:rPr lang="es-ES_tradnl" altLang="es-ES" sz="2600" b="1" dirty="0" smtClean="0">
                <a:solidFill>
                  <a:schemeClr val="bg1"/>
                </a:solidFill>
                <a:latin typeface="Times New Roman" charset="0"/>
              </a:rPr>
              <a:t>.</a:t>
            </a:r>
          </a:p>
          <a:p>
            <a:pPr algn="just" eaLnBrk="1" hangingPunct="1">
              <a:spcBef>
                <a:spcPct val="50000"/>
              </a:spcBef>
              <a:buFontTx/>
              <a:buNone/>
              <a:defRPr/>
            </a:pPr>
            <a:r>
              <a:rPr lang="es-ES_tradnl" altLang="es-ES" sz="2600" b="1" dirty="0" err="1" smtClean="0">
                <a:solidFill>
                  <a:schemeClr val="bg1"/>
                </a:solidFill>
                <a:latin typeface="Times New Roman" charset="0"/>
              </a:rPr>
              <a:t>The</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metonymy</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functions</a:t>
            </a:r>
            <a:r>
              <a:rPr lang="es-ES_tradnl" altLang="es-ES" sz="2600" b="1" dirty="0" smtClean="0">
                <a:solidFill>
                  <a:schemeClr val="bg1"/>
                </a:solidFill>
                <a:latin typeface="Times New Roman" charset="0"/>
              </a:rPr>
              <a:t> as a </a:t>
            </a:r>
            <a:r>
              <a:rPr lang="es-ES_tradnl" altLang="es-ES" sz="2600" b="1" dirty="0" err="1" smtClean="0">
                <a:solidFill>
                  <a:schemeClr val="bg1"/>
                </a:solidFill>
                <a:latin typeface="Times New Roman" charset="0"/>
              </a:rPr>
              <a:t>newly</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coined</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name</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for</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the</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intended</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referent</a:t>
            </a:r>
            <a:r>
              <a:rPr lang="es-ES_tradnl" altLang="es-ES" sz="2600" b="1" dirty="0" smtClean="0">
                <a:solidFill>
                  <a:schemeClr val="bg1"/>
                </a:solidFill>
                <a:latin typeface="Times New Roman" charset="0"/>
              </a:rPr>
              <a:t>: “</a:t>
            </a:r>
            <a:r>
              <a:rPr lang="es-ES_tradnl" altLang="es-ES" sz="2600" b="1" dirty="0" err="1" smtClean="0">
                <a:solidFill>
                  <a:schemeClr val="bg1"/>
                </a:solidFill>
                <a:latin typeface="Times New Roman" charset="0"/>
              </a:rPr>
              <a:t>dubbing</a:t>
            </a:r>
            <a:r>
              <a:rPr lang="es-ES_tradnl" altLang="es-ES" sz="2600" b="1" dirty="0" smtClean="0">
                <a:solidFill>
                  <a:schemeClr val="bg1"/>
                </a:solidFill>
                <a:latin typeface="Times New Roman" charset="0"/>
              </a:rPr>
              <a:t>”.</a:t>
            </a:r>
            <a:endParaRPr lang="es-ES_tradnl" altLang="es-ES" sz="2600" b="1" dirty="0" smtClean="0">
              <a:solidFill>
                <a:srgbClr val="FFFF00"/>
              </a:solidFill>
              <a:latin typeface="Times New Roman"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285750" y="115888"/>
            <a:ext cx="8785225" cy="735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ctr" eaLnBrk="1" hangingPunct="1">
              <a:spcBef>
                <a:spcPts val="1800"/>
              </a:spcBef>
              <a:spcAft>
                <a:spcPts val="1200"/>
              </a:spcAft>
            </a:pPr>
            <a:r>
              <a:rPr lang="es-ES" altLang="es-ES" sz="3200" b="1">
                <a:solidFill>
                  <a:srgbClr val="FFFF00"/>
                </a:solidFill>
              </a:rPr>
              <a:t>Uses of metonymy in communication</a:t>
            </a:r>
            <a:endParaRPr lang="en-US" altLang="es-ES" sz="3200" b="1">
              <a:solidFill>
                <a:srgbClr val="FFFF00"/>
              </a:solidFill>
            </a:endParaRPr>
          </a:p>
          <a:p>
            <a:pPr algn="just" eaLnBrk="1" hangingPunct="1">
              <a:spcBef>
                <a:spcPts val="1800"/>
              </a:spcBef>
              <a:spcAft>
                <a:spcPts val="1200"/>
              </a:spcAft>
            </a:pPr>
            <a:r>
              <a:rPr lang="es-ES_tradnl" altLang="es-ES" sz="2600" b="1">
                <a:solidFill>
                  <a:srgbClr val="FFFF00"/>
                </a:solidFill>
              </a:rPr>
              <a:t>(2) </a:t>
            </a:r>
            <a:r>
              <a:rPr lang="es-ES_tradnl" altLang="es-ES" sz="2700" b="1">
                <a:solidFill>
                  <a:srgbClr val="FFFF00"/>
                </a:solidFill>
              </a:rPr>
              <a:t>Referential abbreviation or shorthand of the longer literal description: </a:t>
            </a:r>
            <a:r>
              <a:rPr lang="es-ES_tradnl" altLang="es-ES" sz="2700" b="1"/>
              <a:t>The shorthand metonymy acts as a cue to pick up the intended referent with the minimal processing effort involved.</a:t>
            </a:r>
          </a:p>
          <a:p>
            <a:pPr algn="just" eaLnBrk="1" hangingPunct="1">
              <a:spcBef>
                <a:spcPts val="1800"/>
              </a:spcBef>
            </a:pPr>
            <a:r>
              <a:rPr lang="es-ES_tradnl" altLang="es-ES" sz="2700" b="1"/>
              <a:t>24. I’d like an </a:t>
            </a:r>
            <a:r>
              <a:rPr lang="es-ES_tradnl" altLang="es-ES" sz="2700" b="1" i="1"/>
              <a:t>espresso</a:t>
            </a:r>
            <a:r>
              <a:rPr lang="es-ES_tradnl" altLang="es-ES" sz="2700" b="1"/>
              <a:t> (coffee) or a </a:t>
            </a:r>
            <a:r>
              <a:rPr lang="es-ES_tradnl" altLang="es-ES" sz="2700" b="1" i="1"/>
              <a:t>chai </a:t>
            </a:r>
            <a:r>
              <a:rPr lang="es-ES_tradnl" altLang="es-ES" sz="2700" b="1"/>
              <a:t>(tea).</a:t>
            </a:r>
          </a:p>
          <a:p>
            <a:pPr algn="just" eaLnBrk="1" hangingPunct="1"/>
            <a:r>
              <a:rPr lang="es-ES_tradnl" altLang="es-ES" sz="2700" b="1"/>
              <a:t>25. </a:t>
            </a:r>
            <a:r>
              <a:rPr lang="es-ES_tradnl" altLang="es-ES" sz="2700" b="1" i="1"/>
              <a:t>Dickens </a:t>
            </a:r>
            <a:r>
              <a:rPr lang="es-ES_tradnl" altLang="es-ES" sz="2700" b="1"/>
              <a:t>(‘s book) is on the top shelf.</a:t>
            </a:r>
          </a:p>
          <a:p>
            <a:pPr algn="just" eaLnBrk="1" hangingPunct="1"/>
            <a:r>
              <a:rPr lang="es-ES_tradnl" altLang="es-ES" sz="2700" b="1"/>
              <a:t>26. I drive a BMW (car).</a:t>
            </a:r>
          </a:p>
          <a:p>
            <a:pPr algn="just" eaLnBrk="1" hangingPunct="1"/>
            <a:r>
              <a:rPr lang="es-ES_tradnl" altLang="es-ES" sz="2700" b="1"/>
              <a:t>27. Put it in the microwave (oven).</a:t>
            </a:r>
          </a:p>
          <a:p>
            <a:pPr algn="just" eaLnBrk="1" hangingPunct="1"/>
            <a:endParaRPr lang="es-ES_tradnl" altLang="es-ES" sz="2700" b="1"/>
          </a:p>
          <a:p>
            <a:pPr algn="just" eaLnBrk="1" hangingPunct="1"/>
            <a:r>
              <a:rPr lang="es-ES_tradnl" altLang="es-ES" sz="2700" b="1"/>
              <a:t>These examples are a very economical, quick and efficient way of referring.</a:t>
            </a:r>
          </a:p>
          <a:p>
            <a:pPr eaLnBrk="1" hangingPunct="1"/>
            <a:r>
              <a:rPr lang="es-ES_tradnl" altLang="es-ES" sz="2600" b="1"/>
              <a:t/>
            </a:r>
            <a:br>
              <a:rPr lang="es-ES_tradnl" altLang="es-ES" sz="2600" b="1"/>
            </a:br>
            <a:endParaRPr lang="es-ES_tradnl" altLang="es-ES" sz="2600" b="1"/>
          </a:p>
          <a:p>
            <a:pPr eaLnBrk="1" hangingPunct="1">
              <a:spcBef>
                <a:spcPts val="1800"/>
              </a:spcBef>
            </a:pPr>
            <a:endParaRPr lang="es-ES_tradnl" altLang="es-ES" sz="2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 calcmode="lin" valueType="num">
                                      <p:cBhvr additive="base">
                                        <p:cTn id="7" dur="500" fill="hold"/>
                                        <p:tgtEl>
                                          <p:spTgt spid="1064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8">
                                            <p:txEl>
                                              <p:pRg st="1" end="1"/>
                                            </p:txEl>
                                          </p:spTgt>
                                        </p:tgtEl>
                                        <p:attrNameLst>
                                          <p:attrName>style.visibility</p:attrName>
                                        </p:attrNameLst>
                                      </p:cBhvr>
                                      <p:to>
                                        <p:strVal val="visible"/>
                                      </p:to>
                                    </p:set>
                                    <p:anim calcmode="lin" valueType="num">
                                      <p:cBhvr additive="base">
                                        <p:cTn id="13" dur="500" fill="hold"/>
                                        <p:tgtEl>
                                          <p:spTgt spid="1064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498">
                                            <p:txEl>
                                              <p:pRg st="2" end="2"/>
                                            </p:txEl>
                                          </p:spTgt>
                                        </p:tgtEl>
                                        <p:attrNameLst>
                                          <p:attrName>style.visibility</p:attrName>
                                        </p:attrNameLst>
                                      </p:cBhvr>
                                      <p:to>
                                        <p:strVal val="visible"/>
                                      </p:to>
                                    </p:set>
                                    <p:anim calcmode="lin" valueType="num">
                                      <p:cBhvr additive="base">
                                        <p:cTn id="19" dur="500" fill="hold"/>
                                        <p:tgtEl>
                                          <p:spTgt spid="1064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4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6498">
                                            <p:txEl>
                                              <p:pRg st="3" end="3"/>
                                            </p:txEl>
                                          </p:spTgt>
                                        </p:tgtEl>
                                        <p:attrNameLst>
                                          <p:attrName>style.visibility</p:attrName>
                                        </p:attrNameLst>
                                      </p:cBhvr>
                                      <p:to>
                                        <p:strVal val="visible"/>
                                      </p:to>
                                    </p:set>
                                    <p:anim calcmode="lin" valueType="num">
                                      <p:cBhvr additive="base">
                                        <p:cTn id="25" dur="500" fill="hold"/>
                                        <p:tgtEl>
                                          <p:spTgt spid="1064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64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6498">
                                            <p:txEl>
                                              <p:pRg st="4" end="4"/>
                                            </p:txEl>
                                          </p:spTgt>
                                        </p:tgtEl>
                                        <p:attrNameLst>
                                          <p:attrName>style.visibility</p:attrName>
                                        </p:attrNameLst>
                                      </p:cBhvr>
                                      <p:to>
                                        <p:strVal val="visible"/>
                                      </p:to>
                                    </p:set>
                                    <p:anim calcmode="lin" valueType="num">
                                      <p:cBhvr additive="base">
                                        <p:cTn id="31" dur="500" fill="hold"/>
                                        <p:tgtEl>
                                          <p:spTgt spid="10649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64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6498">
                                            <p:txEl>
                                              <p:pRg st="5" end="5"/>
                                            </p:txEl>
                                          </p:spTgt>
                                        </p:tgtEl>
                                        <p:attrNameLst>
                                          <p:attrName>style.visibility</p:attrName>
                                        </p:attrNameLst>
                                      </p:cBhvr>
                                      <p:to>
                                        <p:strVal val="visible"/>
                                      </p:to>
                                    </p:set>
                                    <p:anim calcmode="lin" valueType="num">
                                      <p:cBhvr additive="base">
                                        <p:cTn id="37" dur="500" fill="hold"/>
                                        <p:tgtEl>
                                          <p:spTgt spid="10649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64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6498">
                                            <p:txEl>
                                              <p:pRg st="7" end="7"/>
                                            </p:txEl>
                                          </p:spTgt>
                                        </p:tgtEl>
                                        <p:attrNameLst>
                                          <p:attrName>style.visibility</p:attrName>
                                        </p:attrNameLst>
                                      </p:cBhvr>
                                      <p:to>
                                        <p:strVal val="visible"/>
                                      </p:to>
                                    </p:set>
                                    <p:anim calcmode="lin" valueType="num">
                                      <p:cBhvr additive="base">
                                        <p:cTn id="43" dur="500" fill="hold"/>
                                        <p:tgtEl>
                                          <p:spTgt spid="106498">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64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6498">
                                            <p:txEl>
                                              <p:pRg st="8" end="8"/>
                                            </p:txEl>
                                          </p:spTgt>
                                        </p:tgtEl>
                                        <p:attrNameLst>
                                          <p:attrName>style.visibility</p:attrName>
                                        </p:attrNameLst>
                                      </p:cBhvr>
                                      <p:to>
                                        <p:strVal val="visible"/>
                                      </p:to>
                                    </p:set>
                                    <p:anim calcmode="lin" valueType="num">
                                      <p:cBhvr additive="base">
                                        <p:cTn id="49" dur="500" fill="hold"/>
                                        <p:tgtEl>
                                          <p:spTgt spid="106498">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649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250825" y="115888"/>
            <a:ext cx="8642350" cy="660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ctr" eaLnBrk="1" hangingPunct="1">
              <a:spcBef>
                <a:spcPts val="1800"/>
              </a:spcBef>
              <a:spcAft>
                <a:spcPts val="1200"/>
              </a:spcAft>
            </a:pPr>
            <a:r>
              <a:rPr lang="es-ES" altLang="es-ES" sz="3200" b="1">
                <a:solidFill>
                  <a:srgbClr val="FFFF00"/>
                </a:solidFill>
              </a:rPr>
              <a:t>Uses of metonymy in communication</a:t>
            </a:r>
            <a:endParaRPr lang="en-US" altLang="es-ES" sz="3200" b="1">
              <a:solidFill>
                <a:srgbClr val="FFFF00"/>
              </a:solidFill>
            </a:endParaRPr>
          </a:p>
          <a:p>
            <a:pPr algn="just" eaLnBrk="1" hangingPunct="1">
              <a:spcBef>
                <a:spcPts val="1800"/>
              </a:spcBef>
            </a:pPr>
            <a:r>
              <a:rPr lang="es-ES_tradnl" altLang="es-ES" sz="2700" b="1">
                <a:solidFill>
                  <a:srgbClr val="FFFF00"/>
                </a:solidFill>
              </a:rPr>
              <a:t>(3) Creative metonymies </a:t>
            </a:r>
            <a:r>
              <a:rPr lang="es-ES_tradnl" altLang="es-ES" sz="2700" b="1"/>
              <a:t>do not only identify the reference but also show the speaker’s attitude towards the referent.</a:t>
            </a:r>
            <a:endParaRPr lang="es-ES_tradnl" altLang="es-ES" sz="2700" b="1">
              <a:solidFill>
                <a:srgbClr val="FFFF00"/>
              </a:solidFill>
            </a:endParaRPr>
          </a:p>
          <a:p>
            <a:pPr algn="just" eaLnBrk="1" hangingPunct="1">
              <a:spcBef>
                <a:spcPts val="1800"/>
              </a:spcBef>
            </a:pPr>
            <a:r>
              <a:rPr lang="es-ES_tradnl" altLang="es-ES" sz="2700" b="1"/>
              <a:t>28. The pen is mightier than the sword.</a:t>
            </a:r>
          </a:p>
          <a:p>
            <a:pPr algn="just" eaLnBrk="1" hangingPunct="1"/>
            <a:r>
              <a:rPr lang="es-ES_tradnl" altLang="es-ES" sz="2700" b="1"/>
              <a:t>29. My own blood can’t do that to me.</a:t>
            </a:r>
          </a:p>
          <a:p>
            <a:pPr algn="just" eaLnBrk="1" hangingPunct="1"/>
            <a:r>
              <a:rPr lang="es-ES_tradnl" altLang="es-ES" sz="2700" b="1"/>
              <a:t>30. Peter finally married money.</a:t>
            </a:r>
          </a:p>
          <a:p>
            <a:pPr eaLnBrk="1" hangingPunct="1"/>
            <a:endParaRPr lang="es-ES_tradnl" altLang="es-ES" sz="2700" b="1"/>
          </a:p>
          <a:p>
            <a:pPr algn="just" eaLnBrk="1" hangingPunct="1"/>
            <a:r>
              <a:rPr lang="es-ES_tradnl" altLang="es-ES" sz="2700" b="1"/>
              <a:t>In (28-29) the  descriptive phrases would have been simpler to understand but could not have achieved the poetic effects. The extra processing effort incurred by the metonymy is offset by an increase in contextual effects. The same goes for (30), whose humorous overtones outweigh the extra processing cost.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anim calcmode="lin" valueType="num">
                                      <p:cBhvr additive="base">
                                        <p:cTn id="7" dur="500" fill="hold"/>
                                        <p:tgtEl>
                                          <p:spTgt spid="1075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75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7522">
                                            <p:txEl>
                                              <p:pRg st="1" end="1"/>
                                            </p:txEl>
                                          </p:spTgt>
                                        </p:tgtEl>
                                        <p:attrNameLst>
                                          <p:attrName>style.visibility</p:attrName>
                                        </p:attrNameLst>
                                      </p:cBhvr>
                                      <p:to>
                                        <p:strVal val="visible"/>
                                      </p:to>
                                    </p:set>
                                    <p:anim calcmode="lin" valueType="num">
                                      <p:cBhvr additive="base">
                                        <p:cTn id="13" dur="500" fill="hold"/>
                                        <p:tgtEl>
                                          <p:spTgt spid="1075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75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7522">
                                            <p:txEl>
                                              <p:pRg st="2" end="2"/>
                                            </p:txEl>
                                          </p:spTgt>
                                        </p:tgtEl>
                                        <p:attrNameLst>
                                          <p:attrName>style.visibility</p:attrName>
                                        </p:attrNameLst>
                                      </p:cBhvr>
                                      <p:to>
                                        <p:strVal val="visible"/>
                                      </p:to>
                                    </p:set>
                                    <p:anim calcmode="lin" valueType="num">
                                      <p:cBhvr additive="base">
                                        <p:cTn id="19" dur="500" fill="hold"/>
                                        <p:tgtEl>
                                          <p:spTgt spid="1075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75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7522">
                                            <p:txEl>
                                              <p:pRg st="3" end="3"/>
                                            </p:txEl>
                                          </p:spTgt>
                                        </p:tgtEl>
                                        <p:attrNameLst>
                                          <p:attrName>style.visibility</p:attrName>
                                        </p:attrNameLst>
                                      </p:cBhvr>
                                      <p:to>
                                        <p:strVal val="visible"/>
                                      </p:to>
                                    </p:set>
                                    <p:anim calcmode="lin" valueType="num">
                                      <p:cBhvr additive="base">
                                        <p:cTn id="25" dur="500" fill="hold"/>
                                        <p:tgtEl>
                                          <p:spTgt spid="1075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75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7522">
                                            <p:txEl>
                                              <p:pRg st="4" end="4"/>
                                            </p:txEl>
                                          </p:spTgt>
                                        </p:tgtEl>
                                        <p:attrNameLst>
                                          <p:attrName>style.visibility</p:attrName>
                                        </p:attrNameLst>
                                      </p:cBhvr>
                                      <p:to>
                                        <p:strVal val="visible"/>
                                      </p:to>
                                    </p:set>
                                    <p:anim calcmode="lin" valueType="num">
                                      <p:cBhvr additive="base">
                                        <p:cTn id="31" dur="500" fill="hold"/>
                                        <p:tgtEl>
                                          <p:spTgt spid="1075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75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7522">
                                            <p:txEl>
                                              <p:pRg st="6" end="6"/>
                                            </p:txEl>
                                          </p:spTgt>
                                        </p:tgtEl>
                                        <p:attrNameLst>
                                          <p:attrName>style.visibility</p:attrName>
                                        </p:attrNameLst>
                                      </p:cBhvr>
                                      <p:to>
                                        <p:strVal val="visible"/>
                                      </p:to>
                                    </p:set>
                                    <p:anim calcmode="lin" valueType="num">
                                      <p:cBhvr additive="base">
                                        <p:cTn id="37" dur="500" fill="hold"/>
                                        <p:tgtEl>
                                          <p:spTgt spid="10752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752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31750" y="493713"/>
            <a:ext cx="8642350" cy="717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ctr" eaLnBrk="1" hangingPunct="1">
              <a:spcBef>
                <a:spcPct val="50000"/>
              </a:spcBef>
            </a:pPr>
            <a:r>
              <a:rPr lang="es-ES" altLang="es-ES" sz="2800" b="1">
                <a:solidFill>
                  <a:srgbClr val="FFFF00"/>
                </a:solidFill>
              </a:rPr>
              <a:t>Conclusion</a:t>
            </a:r>
          </a:p>
          <a:p>
            <a:pPr algn="just" eaLnBrk="1" hangingPunct="1">
              <a:spcBef>
                <a:spcPct val="50000"/>
              </a:spcBef>
            </a:pPr>
            <a:r>
              <a:rPr lang="es-ES" altLang="es-ES" sz="2700" b="1"/>
              <a:t>Referential metonymies cannot be analyzed in terms of broadening or narrowing, but as cases of speaker’s reference and dubbing.</a:t>
            </a:r>
          </a:p>
          <a:p>
            <a:pPr algn="just" eaLnBrk="1" hangingPunct="1">
              <a:spcBef>
                <a:spcPct val="50000"/>
              </a:spcBef>
            </a:pPr>
            <a:r>
              <a:rPr lang="es-ES" altLang="es-ES" sz="2700" b="1"/>
              <a:t>They take place when the speaker intentionally uses a word to pick out a referent which lies outside the linguistically-specified denotation of that word.</a:t>
            </a:r>
          </a:p>
          <a:p>
            <a:pPr algn="just" eaLnBrk="1" hangingPunct="1">
              <a:spcBef>
                <a:spcPct val="50000"/>
              </a:spcBef>
            </a:pPr>
            <a:r>
              <a:rPr lang="es-ES" altLang="es-ES" sz="2700" b="1"/>
              <a:t>The  speaker’s reference is constrained by salience,  speaker’s informative intention, contextual sources and the effort-effect trade-off.</a:t>
            </a:r>
          </a:p>
          <a:p>
            <a:pPr algn="just" eaLnBrk="1" hangingPunct="1">
              <a:spcBef>
                <a:spcPct val="50000"/>
              </a:spcBef>
            </a:pPr>
            <a:r>
              <a:rPr lang="es-ES" altLang="es-ES" sz="2700" b="1"/>
              <a:t>Finally, the uses of metonymies, ranging from shorthand to the most creative uses, have been analyzed.</a:t>
            </a:r>
          </a:p>
          <a:p>
            <a:pPr algn="just" eaLnBrk="1" hangingPunct="1">
              <a:spcBef>
                <a:spcPct val="50000"/>
              </a:spcBef>
            </a:pPr>
            <a:endParaRPr lang="es-ES" altLang="es-ES" sz="2800" b="1"/>
          </a:p>
          <a:p>
            <a:pPr algn="ctr" eaLnBrk="1" hangingPunct="1">
              <a:spcBef>
                <a:spcPct val="50000"/>
              </a:spcBef>
            </a:pPr>
            <a:endParaRPr lang="es-ES_tradnl" altLang="es-ES" sz="2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8546">
                                            <p:txEl>
                                              <p:pRg st="0" end="0"/>
                                            </p:txEl>
                                          </p:spTgt>
                                        </p:tgtEl>
                                        <p:attrNameLst>
                                          <p:attrName>style.visibility</p:attrName>
                                        </p:attrNameLst>
                                      </p:cBhvr>
                                      <p:to>
                                        <p:strVal val="visible"/>
                                      </p:to>
                                    </p:set>
                                    <p:anim calcmode="lin" valueType="num">
                                      <p:cBhvr additive="base">
                                        <p:cTn id="7" dur="500" fill="hold"/>
                                        <p:tgtEl>
                                          <p:spTgt spid="1085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85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8546">
                                            <p:txEl>
                                              <p:pRg st="1" end="1"/>
                                            </p:txEl>
                                          </p:spTgt>
                                        </p:tgtEl>
                                        <p:attrNameLst>
                                          <p:attrName>style.visibility</p:attrName>
                                        </p:attrNameLst>
                                      </p:cBhvr>
                                      <p:to>
                                        <p:strVal val="visible"/>
                                      </p:to>
                                    </p:set>
                                    <p:anim calcmode="lin" valueType="num">
                                      <p:cBhvr additive="base">
                                        <p:cTn id="13" dur="500" fill="hold"/>
                                        <p:tgtEl>
                                          <p:spTgt spid="1085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85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8546">
                                            <p:txEl>
                                              <p:pRg st="2" end="2"/>
                                            </p:txEl>
                                          </p:spTgt>
                                        </p:tgtEl>
                                        <p:attrNameLst>
                                          <p:attrName>style.visibility</p:attrName>
                                        </p:attrNameLst>
                                      </p:cBhvr>
                                      <p:to>
                                        <p:strVal val="visible"/>
                                      </p:to>
                                    </p:set>
                                    <p:anim calcmode="lin" valueType="num">
                                      <p:cBhvr additive="base">
                                        <p:cTn id="19" dur="500" fill="hold"/>
                                        <p:tgtEl>
                                          <p:spTgt spid="1085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85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8546">
                                            <p:txEl>
                                              <p:pRg st="3" end="3"/>
                                            </p:txEl>
                                          </p:spTgt>
                                        </p:tgtEl>
                                        <p:attrNameLst>
                                          <p:attrName>style.visibility</p:attrName>
                                        </p:attrNameLst>
                                      </p:cBhvr>
                                      <p:to>
                                        <p:strVal val="visible"/>
                                      </p:to>
                                    </p:set>
                                    <p:anim calcmode="lin" valueType="num">
                                      <p:cBhvr additive="base">
                                        <p:cTn id="25" dur="500" fill="hold"/>
                                        <p:tgtEl>
                                          <p:spTgt spid="1085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85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8546">
                                            <p:txEl>
                                              <p:pRg st="4" end="4"/>
                                            </p:txEl>
                                          </p:spTgt>
                                        </p:tgtEl>
                                        <p:attrNameLst>
                                          <p:attrName>style.visibility</p:attrName>
                                        </p:attrNameLst>
                                      </p:cBhvr>
                                      <p:to>
                                        <p:strVal val="visible"/>
                                      </p:to>
                                    </p:set>
                                    <p:anim calcmode="lin" valueType="num">
                                      <p:cBhvr additive="base">
                                        <p:cTn id="31" dur="500" fill="hold"/>
                                        <p:tgtEl>
                                          <p:spTgt spid="1085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854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79388" y="115888"/>
            <a:ext cx="8713787" cy="778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eaLnBrk="0" hangingPunct="0">
              <a:defRPr sz="2000">
                <a:solidFill>
                  <a:schemeClr val="bg1"/>
                </a:solidFill>
                <a:latin typeface="Times New Roman" charset="0"/>
              </a:defRPr>
            </a:lvl1pPr>
            <a:lvl2pPr marL="742950" indent="-285750" eaLnBrk="0" hangingPunct="0">
              <a:defRPr sz="2000">
                <a:solidFill>
                  <a:schemeClr val="bg1"/>
                </a:solidFill>
                <a:latin typeface="Times New Roman" charset="0"/>
              </a:defRPr>
            </a:lvl2pPr>
            <a:lvl3pPr marL="1143000" indent="-228600" eaLnBrk="0" hangingPunct="0">
              <a:defRPr sz="2000">
                <a:solidFill>
                  <a:schemeClr val="bg1"/>
                </a:solidFill>
                <a:latin typeface="Times New Roman" charset="0"/>
              </a:defRPr>
            </a:lvl3pPr>
            <a:lvl4pPr marL="1600200" indent="-228600" eaLnBrk="0" hangingPunct="0">
              <a:defRPr sz="2000">
                <a:solidFill>
                  <a:schemeClr val="bg1"/>
                </a:solidFill>
                <a:latin typeface="Times New Roman" charset="0"/>
              </a:defRPr>
            </a:lvl4pPr>
            <a:lvl5pPr marL="2057400" indent="-228600" eaLnBrk="0" hangingPunct="0">
              <a:defRPr sz="2000">
                <a:solidFill>
                  <a:schemeClr val="bg1"/>
                </a:solidFill>
                <a:latin typeface="Times New Roman" charset="0"/>
              </a:defRPr>
            </a:lvl5pPr>
            <a:lvl6pPr marL="2514600" indent="-228600" eaLnBrk="0" fontAlgn="base" hangingPunct="0">
              <a:spcBef>
                <a:spcPct val="0"/>
              </a:spcBef>
              <a:spcAft>
                <a:spcPct val="0"/>
              </a:spcAft>
              <a:defRPr sz="2000">
                <a:solidFill>
                  <a:schemeClr val="bg1"/>
                </a:solidFill>
                <a:latin typeface="Times New Roman" charset="0"/>
              </a:defRPr>
            </a:lvl6pPr>
            <a:lvl7pPr marL="2971800" indent="-228600" eaLnBrk="0" fontAlgn="base" hangingPunct="0">
              <a:spcBef>
                <a:spcPct val="0"/>
              </a:spcBef>
              <a:spcAft>
                <a:spcPct val="0"/>
              </a:spcAft>
              <a:defRPr sz="2000">
                <a:solidFill>
                  <a:schemeClr val="bg1"/>
                </a:solidFill>
                <a:latin typeface="Times New Roman" charset="0"/>
              </a:defRPr>
            </a:lvl7pPr>
            <a:lvl8pPr marL="3429000" indent="-228600" eaLnBrk="0" fontAlgn="base" hangingPunct="0">
              <a:spcBef>
                <a:spcPct val="0"/>
              </a:spcBef>
              <a:spcAft>
                <a:spcPct val="0"/>
              </a:spcAft>
              <a:defRPr sz="2000">
                <a:solidFill>
                  <a:schemeClr val="bg1"/>
                </a:solidFill>
                <a:latin typeface="Times New Roman" charset="0"/>
              </a:defRPr>
            </a:lvl8pPr>
            <a:lvl9pPr marL="3886200" indent="-228600" eaLnBrk="0" fontAlgn="base" hangingPunct="0">
              <a:spcBef>
                <a:spcPct val="0"/>
              </a:spcBef>
              <a:spcAft>
                <a:spcPct val="0"/>
              </a:spcAft>
              <a:defRPr sz="2000">
                <a:solidFill>
                  <a:schemeClr val="bg1"/>
                </a:solidFill>
                <a:latin typeface="Times New Roman" charset="0"/>
              </a:defRPr>
            </a:lvl9pPr>
          </a:lstStyle>
          <a:p>
            <a:pPr algn="ctr" eaLnBrk="1" hangingPunct="1">
              <a:spcBef>
                <a:spcPct val="50000"/>
              </a:spcBef>
              <a:defRPr/>
            </a:pPr>
            <a:r>
              <a:rPr lang="en-GB" altLang="es-ES" sz="4000" b="1" dirty="0" smtClean="0">
                <a:solidFill>
                  <a:srgbClr val="FFFF00"/>
                </a:solidFill>
              </a:rPr>
              <a:t>Classic definition</a:t>
            </a:r>
          </a:p>
          <a:p>
            <a:pPr algn="just" eaLnBrk="1" hangingPunct="1">
              <a:spcBef>
                <a:spcPts val="2400"/>
              </a:spcBef>
              <a:defRPr/>
            </a:pPr>
            <a:r>
              <a:rPr lang="en-US" sz="3000" b="1" dirty="0" smtClean="0"/>
              <a:t>Metonymy has been regarded as a figure of speech</a:t>
            </a:r>
            <a:r>
              <a:rPr lang="en-US" sz="3000" b="1" i="1" dirty="0" smtClean="0"/>
              <a:t> in which one word is substituted for another on the basis of some material, causal, or conceptual relation</a:t>
            </a:r>
            <a:r>
              <a:rPr lang="en-US" sz="3000" b="1" dirty="0" smtClean="0"/>
              <a:t> (Preminger &amp; Brogan 1993). Typical examples are:</a:t>
            </a:r>
          </a:p>
          <a:p>
            <a:pPr marL="727075" indent="-457200" algn="just" eaLnBrk="1" hangingPunct="1">
              <a:spcBef>
                <a:spcPts val="2400"/>
              </a:spcBef>
              <a:buFontTx/>
              <a:buChar char="-"/>
              <a:defRPr/>
            </a:pPr>
            <a:r>
              <a:rPr lang="en-US" altLang="es-ES" sz="3000" b="1" dirty="0" smtClean="0"/>
              <a:t>Author for work: Dickens for his works.</a:t>
            </a:r>
          </a:p>
          <a:p>
            <a:pPr marL="727075" indent="-457200" algn="just" eaLnBrk="1" hangingPunct="1">
              <a:spcBef>
                <a:spcPct val="50000"/>
              </a:spcBef>
              <a:buFontTx/>
              <a:buChar char="-"/>
              <a:defRPr/>
            </a:pPr>
            <a:r>
              <a:rPr lang="en-US" altLang="es-ES" sz="3000" b="1" dirty="0" smtClean="0"/>
              <a:t>Institution for person: Crown for queen.</a:t>
            </a:r>
          </a:p>
          <a:p>
            <a:pPr marL="727075" indent="-457200" algn="just" eaLnBrk="1" hangingPunct="1">
              <a:spcBef>
                <a:spcPct val="50000"/>
              </a:spcBef>
              <a:buFontTx/>
              <a:buChar char="-"/>
              <a:defRPr/>
            </a:pPr>
            <a:r>
              <a:rPr lang="en-US" altLang="es-ES" sz="3000" b="1" dirty="0" smtClean="0"/>
              <a:t>Place for event: Vietnam for Vietnam war.</a:t>
            </a:r>
          </a:p>
          <a:p>
            <a:pPr marL="727075" indent="-457200" algn="just" eaLnBrk="1" hangingPunct="1">
              <a:spcBef>
                <a:spcPct val="50000"/>
              </a:spcBef>
              <a:buFontTx/>
              <a:buChar char="-"/>
              <a:defRPr/>
            </a:pPr>
            <a:r>
              <a:rPr lang="en-US" altLang="es-ES" sz="3000" b="1" dirty="0" smtClean="0"/>
              <a:t>Object for possessor: Sax for player, etc.</a:t>
            </a:r>
          </a:p>
          <a:p>
            <a:pPr marL="727075" indent="-457200" algn="just" eaLnBrk="1" hangingPunct="1">
              <a:spcBef>
                <a:spcPct val="50000"/>
              </a:spcBef>
              <a:buFontTx/>
              <a:buChar char="-"/>
              <a:defRPr/>
            </a:pPr>
            <a:endParaRPr lang="en-US" altLang="es-ES" sz="3400" b="1" dirty="0" smtClean="0"/>
          </a:p>
          <a:p>
            <a:pPr algn="just" eaLnBrk="1" hangingPunct="1">
              <a:spcBef>
                <a:spcPct val="50000"/>
              </a:spcBef>
              <a:defRPr/>
            </a:pPr>
            <a:endParaRPr lang="es-ES" altLang="es-ES" sz="36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25400" y="188913"/>
            <a:ext cx="8642350" cy="449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ctr" eaLnBrk="1" hangingPunct="1">
              <a:spcBef>
                <a:spcPct val="50000"/>
              </a:spcBef>
            </a:pPr>
            <a:endParaRPr lang="es-ES" altLang="es-ES" sz="4400" b="1">
              <a:solidFill>
                <a:srgbClr val="FFFF00"/>
              </a:solidFill>
            </a:endParaRPr>
          </a:p>
          <a:p>
            <a:pPr algn="ctr" eaLnBrk="1" hangingPunct="1">
              <a:spcBef>
                <a:spcPct val="50000"/>
              </a:spcBef>
            </a:pPr>
            <a:r>
              <a:rPr lang="es-ES" altLang="es-ES" sz="4400" b="1"/>
              <a:t/>
            </a:r>
            <a:br>
              <a:rPr lang="es-ES" altLang="es-ES" sz="4400" b="1"/>
            </a:br>
            <a:endParaRPr lang="es-ES" altLang="es-ES" sz="4400" b="1"/>
          </a:p>
          <a:p>
            <a:pPr algn="ctr" eaLnBrk="1" hangingPunct="1">
              <a:spcBef>
                <a:spcPct val="50000"/>
              </a:spcBef>
            </a:pPr>
            <a:r>
              <a:rPr lang="es-ES" altLang="es-ES" sz="4400" b="1"/>
              <a:t>Thank you very much!</a:t>
            </a:r>
          </a:p>
          <a:p>
            <a:pPr algn="ctr" eaLnBrk="1" hangingPunct="1">
              <a:spcBef>
                <a:spcPct val="50000"/>
              </a:spcBef>
            </a:pPr>
            <a:endParaRPr lang="es-ES" altLang="es-ES" sz="44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250825" y="404813"/>
            <a:ext cx="864235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ctr" eaLnBrk="1" hangingPunct="1">
              <a:spcBef>
                <a:spcPct val="50000"/>
              </a:spcBef>
            </a:pPr>
            <a:r>
              <a:rPr lang="en-GB" altLang="es-ES" sz="4000" b="1">
                <a:solidFill>
                  <a:srgbClr val="FFFF00"/>
                </a:solidFill>
              </a:rPr>
              <a:t>Paradoxical treatment of metonymy</a:t>
            </a:r>
          </a:p>
          <a:p>
            <a:pPr algn="ctr" eaLnBrk="1" hangingPunct="1">
              <a:spcBef>
                <a:spcPct val="50000"/>
              </a:spcBef>
            </a:pPr>
            <a:endParaRPr lang="en-GB" altLang="es-ES" sz="4000" b="1">
              <a:solidFill>
                <a:srgbClr val="FFFF00"/>
              </a:solidFill>
            </a:endParaRPr>
          </a:p>
          <a:p>
            <a:pPr algn="ctr" eaLnBrk="1" hangingPunct="1">
              <a:spcBef>
                <a:spcPct val="50000"/>
              </a:spcBef>
            </a:pPr>
            <a:endParaRPr lang="en-GB" altLang="es-ES" sz="4000" b="1">
              <a:solidFill>
                <a:srgbClr val="FFFF00"/>
              </a:solidFill>
            </a:endParaRPr>
          </a:p>
          <a:p>
            <a:pPr algn="ctr" eaLnBrk="1" hangingPunct="1">
              <a:spcBef>
                <a:spcPct val="50000"/>
              </a:spcBef>
            </a:pPr>
            <a:endParaRPr lang="en-GB" altLang="es-ES" sz="4000" b="1">
              <a:solidFill>
                <a:srgbClr val="FFFF00"/>
              </a:solidFill>
            </a:endParaRPr>
          </a:p>
          <a:p>
            <a:pPr algn="ctr" eaLnBrk="1" hangingPunct="1">
              <a:spcBef>
                <a:spcPct val="50000"/>
              </a:spcBef>
            </a:pPr>
            <a:endParaRPr lang="en-GB" altLang="es-ES" sz="4000" b="1">
              <a:solidFill>
                <a:srgbClr val="FFFF00"/>
              </a:solidFill>
            </a:endParaRPr>
          </a:p>
          <a:p>
            <a:pPr algn="ctr" eaLnBrk="1" hangingPunct="1">
              <a:spcBef>
                <a:spcPct val="50000"/>
              </a:spcBef>
            </a:pPr>
            <a:endParaRPr lang="en-GB" altLang="es-ES" sz="4000" b="1">
              <a:solidFill>
                <a:srgbClr val="FFFF00"/>
              </a:solidFill>
            </a:endParaRPr>
          </a:p>
          <a:p>
            <a:pPr algn="ctr" eaLnBrk="1" hangingPunct="1">
              <a:spcBef>
                <a:spcPct val="50000"/>
              </a:spcBef>
            </a:pPr>
            <a:r>
              <a:rPr lang="en-GB" altLang="es-ES" sz="4000" b="1">
                <a:solidFill>
                  <a:srgbClr val="FFFF00"/>
                </a:solidFill>
              </a:rPr>
              <a:t>Little explanatory power</a:t>
            </a:r>
          </a:p>
        </p:txBody>
      </p:sp>
      <p:sp>
        <p:nvSpPr>
          <p:cNvPr id="3" name="2 Rectángulo redondeado"/>
          <p:cNvSpPr/>
          <p:nvPr/>
        </p:nvSpPr>
        <p:spPr bwMode="auto">
          <a:xfrm>
            <a:off x="250825" y="1999734"/>
            <a:ext cx="3817119" cy="3517498"/>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es-ES"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Widespread</a:t>
            </a:r>
            <a:r>
              <a:rPr lang="es-E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t>
            </a:r>
            <a:r>
              <a:rPr lang="es-ES"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phenomenon</a:t>
            </a:r>
            <a:r>
              <a:rPr lang="es-E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t>
            </a:r>
            <a:r>
              <a:rPr lang="es-ES"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produced</a:t>
            </a:r>
            <a:r>
              <a:rPr lang="es-E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and </a:t>
            </a:r>
            <a:r>
              <a:rPr lang="es-ES"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understood</a:t>
            </a:r>
            <a:r>
              <a:rPr lang="es-E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t>
            </a:r>
            <a:r>
              <a:rPr lang="es-ES"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naturally</a:t>
            </a:r>
            <a:r>
              <a:rPr lang="es-E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and </a:t>
            </a:r>
            <a:r>
              <a:rPr lang="es-ES"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spontaneously</a:t>
            </a:r>
            <a:r>
              <a:rPr lang="es-E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a:t>
            </a:r>
          </a:p>
        </p:txBody>
      </p:sp>
      <p:sp>
        <p:nvSpPr>
          <p:cNvPr id="4" name="3 Rectángulo redondeado"/>
          <p:cNvSpPr/>
          <p:nvPr/>
        </p:nvSpPr>
        <p:spPr bwMode="auto">
          <a:xfrm>
            <a:off x="4572000" y="1999734"/>
            <a:ext cx="4176464" cy="3517498"/>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Departure</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from</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literal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meaning</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used</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for</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literary</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purposes</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and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based</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on</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contiguity</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a:t>
            </a:r>
            <a:r>
              <a:rPr lang="es-ES" sz="35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relation</a:t>
            </a:r>
            <a:r>
              <a:rPr lang="es-ES" sz="3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a:t>
            </a:r>
          </a:p>
        </p:txBody>
      </p:sp>
      <p:cxnSp>
        <p:nvCxnSpPr>
          <p:cNvPr id="4101" name="5 Conector recto de flecha"/>
          <p:cNvCxnSpPr>
            <a:cxnSpLocks noChangeShapeType="1"/>
          </p:cNvCxnSpPr>
          <p:nvPr/>
        </p:nvCxnSpPr>
        <p:spPr bwMode="auto">
          <a:xfrm flipH="1">
            <a:off x="2771775" y="981075"/>
            <a:ext cx="1584325" cy="1019175"/>
          </a:xfrm>
          <a:prstGeom prst="straightConnector1">
            <a:avLst/>
          </a:prstGeom>
          <a:noFill/>
          <a:ln w="31750" cap="rnd" algn="ctr">
            <a:solidFill>
              <a:srgbClr val="FFFF00"/>
            </a:solidFill>
            <a:round/>
            <a:headEnd/>
            <a:tailEnd type="arrow" w="med" len="med"/>
          </a:ln>
          <a:extLst>
            <a:ext uri="{909E8E84-426E-40DD-AFC4-6F175D3DCCD1}">
              <a14:hiddenFill xmlns:a14="http://schemas.microsoft.com/office/drawing/2010/main">
                <a:noFill/>
              </a14:hiddenFill>
            </a:ext>
          </a:extLst>
        </p:spPr>
      </p:cxnSp>
      <p:cxnSp>
        <p:nvCxnSpPr>
          <p:cNvPr id="4102" name="8 Conector recto de flecha"/>
          <p:cNvCxnSpPr>
            <a:cxnSpLocks noChangeShapeType="1"/>
          </p:cNvCxnSpPr>
          <p:nvPr/>
        </p:nvCxnSpPr>
        <p:spPr bwMode="auto">
          <a:xfrm>
            <a:off x="4356100" y="981075"/>
            <a:ext cx="1439863" cy="1019175"/>
          </a:xfrm>
          <a:prstGeom prst="straightConnector1">
            <a:avLst/>
          </a:prstGeom>
          <a:noFill/>
          <a:ln w="31750" algn="ctr">
            <a:solidFill>
              <a:srgbClr val="FFFF00"/>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090">
                                            <p:txEl>
                                              <p:pRg st="0" end="0"/>
                                            </p:txEl>
                                          </p:spTgt>
                                        </p:tgtEl>
                                        <p:attrNameLst>
                                          <p:attrName>style.visibility</p:attrName>
                                        </p:attrNameLst>
                                      </p:cBhvr>
                                      <p:to>
                                        <p:strVal val="visible"/>
                                      </p:to>
                                    </p:set>
                                    <p:anim calcmode="lin" valueType="num">
                                      <p:cBhvr additive="base">
                                        <p:cTn id="7" dur="500" fill="hold"/>
                                        <p:tgtEl>
                                          <p:spTgt spid="8909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909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9090">
                                            <p:txEl>
                                              <p:pRg st="6" end="6"/>
                                            </p:txEl>
                                          </p:spTgt>
                                        </p:tgtEl>
                                        <p:attrNameLst>
                                          <p:attrName>style.visibility</p:attrName>
                                        </p:attrNameLst>
                                      </p:cBhvr>
                                      <p:to>
                                        <p:strVal val="visible"/>
                                      </p:to>
                                    </p:set>
                                    <p:anim calcmode="lin" valueType="num">
                                      <p:cBhvr additive="base">
                                        <p:cTn id="13" dur="500" fill="hold"/>
                                        <p:tgtEl>
                                          <p:spTgt spid="89090">
                                            <p:txEl>
                                              <p:pRg st="6" end="6"/>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9090">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50825" y="115888"/>
            <a:ext cx="8642350" cy="792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defRPr/>
            </a:pPr>
            <a:r>
              <a:rPr lang="es-ES" altLang="es-ES" sz="3000" b="1" dirty="0" smtClean="0">
                <a:solidFill>
                  <a:srgbClr val="FFFF00"/>
                </a:solidFill>
                <a:latin typeface="Times New Roman" charset="0"/>
              </a:rPr>
              <a:t>PREVIOUS ACCOUNTS OF METONYMY</a:t>
            </a:r>
          </a:p>
          <a:p>
            <a:pPr marL="514350" indent="-514350" eaLnBrk="1" hangingPunct="1">
              <a:spcBef>
                <a:spcPct val="50000"/>
              </a:spcBef>
              <a:buFontTx/>
              <a:buAutoNum type="arabicParenBoth"/>
              <a:defRPr/>
            </a:pPr>
            <a:r>
              <a:rPr lang="es-ES_tradnl" altLang="es-ES" sz="3000" b="1" i="1" dirty="0" err="1" smtClean="0">
                <a:solidFill>
                  <a:srgbClr val="FFFF00"/>
                </a:solidFill>
                <a:latin typeface="Times New Roman" charset="0"/>
              </a:rPr>
              <a:t>Metonymy</a:t>
            </a:r>
            <a:r>
              <a:rPr lang="es-ES_tradnl" altLang="es-ES" sz="3000" b="1" i="1" dirty="0" smtClean="0">
                <a:solidFill>
                  <a:srgbClr val="FFFF00"/>
                </a:solidFill>
                <a:latin typeface="Times New Roman" charset="0"/>
              </a:rPr>
              <a:t> as a transfer of </a:t>
            </a:r>
            <a:r>
              <a:rPr lang="es-ES_tradnl" altLang="es-ES" sz="3000" b="1" i="1" dirty="0" err="1" smtClean="0">
                <a:solidFill>
                  <a:srgbClr val="FFFF00"/>
                </a:solidFill>
                <a:latin typeface="Times New Roman" charset="0"/>
              </a:rPr>
              <a:t>meaning</a:t>
            </a:r>
            <a:r>
              <a:rPr lang="es-ES_tradnl" altLang="es-ES" sz="3000" b="1" i="1" dirty="0" smtClean="0">
                <a:solidFill>
                  <a:srgbClr val="FFFF00"/>
                </a:solidFill>
                <a:latin typeface="Times New Roman" charset="0"/>
              </a:rPr>
              <a:t>:</a:t>
            </a:r>
          </a:p>
          <a:p>
            <a:pPr algn="just" eaLnBrk="1" hangingPunct="1">
              <a:spcBef>
                <a:spcPct val="50000"/>
              </a:spcBef>
              <a:buFontTx/>
              <a:buNone/>
              <a:defRPr/>
            </a:pPr>
            <a:r>
              <a:rPr lang="en-US" sz="3000" b="1" dirty="0" smtClean="0">
                <a:solidFill>
                  <a:schemeClr val="bg1"/>
                </a:solidFill>
                <a:latin typeface="Times New Roman" panose="02020603050405020304" pitchFamily="18" charset="0"/>
                <a:cs typeface="Times New Roman" panose="02020603050405020304" pitchFamily="18" charset="0"/>
              </a:rPr>
              <a:t>“process that allows us to use an expression that denotes one property as the name of another property, provided there is a salient functional relation between the two” (</a:t>
            </a:r>
            <a:r>
              <a:rPr lang="en-US" sz="3000" b="1" dirty="0" err="1" smtClean="0">
                <a:solidFill>
                  <a:schemeClr val="bg1"/>
                </a:solidFill>
                <a:latin typeface="Times New Roman" panose="02020603050405020304" pitchFamily="18" charset="0"/>
                <a:cs typeface="Times New Roman" panose="02020603050405020304" pitchFamily="18" charset="0"/>
              </a:rPr>
              <a:t>Nunberg</a:t>
            </a:r>
            <a:r>
              <a:rPr lang="en-US" sz="3000" b="1" dirty="0" smtClean="0">
                <a:solidFill>
                  <a:schemeClr val="bg1"/>
                </a:solidFill>
                <a:latin typeface="Times New Roman" panose="02020603050405020304" pitchFamily="18" charset="0"/>
                <a:cs typeface="Times New Roman" panose="02020603050405020304" pitchFamily="18" charset="0"/>
              </a:rPr>
              <a:t>, 2004: 346).</a:t>
            </a:r>
          </a:p>
          <a:p>
            <a:pPr eaLnBrk="1" hangingPunct="1">
              <a:spcBef>
                <a:spcPct val="50000"/>
              </a:spcBef>
              <a:buFontTx/>
              <a:buNone/>
              <a:defRPr/>
            </a:pPr>
            <a:r>
              <a:rPr lang="es-ES_tradnl" altLang="es-ES" sz="2800" b="1" dirty="0" err="1" smtClean="0">
                <a:solidFill>
                  <a:srgbClr val="FFFF00"/>
                </a:solidFill>
                <a:latin typeface="Times New Roman" charset="0"/>
              </a:rPr>
              <a:t>Characteristics</a:t>
            </a:r>
            <a:r>
              <a:rPr lang="es-ES_tradnl" altLang="es-ES" sz="2800" b="1" dirty="0" smtClean="0">
                <a:solidFill>
                  <a:srgbClr val="FFFF00"/>
                </a:solidFill>
                <a:latin typeface="Times New Roman" charset="0"/>
              </a:rPr>
              <a:t>:</a:t>
            </a:r>
          </a:p>
          <a:p>
            <a:pPr marL="457200" indent="-457200" algn="just" eaLnBrk="1" hangingPunct="1">
              <a:spcBef>
                <a:spcPct val="50000"/>
              </a:spcBef>
              <a:buFont typeface="Wingdings" panose="05000000000000000000" pitchFamily="2" charset="2"/>
              <a:buChar char="Ø"/>
              <a:defRPr/>
            </a:pPr>
            <a:r>
              <a:rPr lang="es-ES_tradnl" altLang="es-ES" sz="2800" b="1" dirty="0" err="1" smtClean="0">
                <a:solidFill>
                  <a:schemeClr val="bg1"/>
                </a:solidFill>
                <a:latin typeface="Times New Roman" charset="0"/>
              </a:rPr>
              <a:t>Noteworthiness</a:t>
            </a:r>
            <a:r>
              <a:rPr lang="es-ES_tradnl" altLang="es-ES" sz="2800" b="1" dirty="0" smtClean="0">
                <a:solidFill>
                  <a:schemeClr val="bg1"/>
                </a:solidFill>
                <a:latin typeface="Times New Roman" charset="0"/>
              </a:rPr>
              <a:t>: </a:t>
            </a:r>
            <a:r>
              <a:rPr lang="es-ES_tradnl" altLang="es-ES" sz="2800" b="1" dirty="0" err="1" smtClean="0">
                <a:solidFill>
                  <a:schemeClr val="bg1"/>
                </a:solidFill>
                <a:latin typeface="Times New Roman" charset="0"/>
              </a:rPr>
              <a:t>The</a:t>
            </a:r>
            <a:r>
              <a:rPr lang="es-ES_tradnl" altLang="es-ES" sz="2800" b="1" dirty="0" smtClean="0">
                <a:solidFill>
                  <a:schemeClr val="bg1"/>
                </a:solidFill>
                <a:latin typeface="Times New Roman" charset="0"/>
              </a:rPr>
              <a:t> </a:t>
            </a:r>
            <a:r>
              <a:rPr lang="es-ES_tradnl" altLang="es-ES" sz="2800" b="1" dirty="0" err="1" smtClean="0">
                <a:solidFill>
                  <a:schemeClr val="bg1"/>
                </a:solidFill>
                <a:latin typeface="Times New Roman" charset="0"/>
              </a:rPr>
              <a:t>derived</a:t>
            </a:r>
            <a:r>
              <a:rPr lang="es-ES_tradnl" altLang="es-ES" sz="2800" b="1" dirty="0" smtClean="0">
                <a:solidFill>
                  <a:schemeClr val="bg1"/>
                </a:solidFill>
                <a:latin typeface="Times New Roman" charset="0"/>
              </a:rPr>
              <a:t> </a:t>
            </a:r>
            <a:r>
              <a:rPr lang="es-ES_tradnl" altLang="es-ES" sz="2800" b="1" dirty="0" err="1" smtClean="0">
                <a:solidFill>
                  <a:schemeClr val="bg1"/>
                </a:solidFill>
                <a:latin typeface="Times New Roman" charset="0"/>
              </a:rPr>
              <a:t>property</a:t>
            </a:r>
            <a:r>
              <a:rPr lang="es-ES_tradnl" altLang="es-ES" sz="2800" b="1" dirty="0" smtClean="0">
                <a:solidFill>
                  <a:schemeClr val="bg1"/>
                </a:solidFill>
                <a:latin typeface="Times New Roman" charset="0"/>
              </a:rPr>
              <a:t> </a:t>
            </a:r>
            <a:r>
              <a:rPr lang="es-ES_tradnl" altLang="es-ES" sz="2800" b="1" dirty="0" err="1" smtClean="0">
                <a:solidFill>
                  <a:schemeClr val="bg1"/>
                </a:solidFill>
                <a:latin typeface="Times New Roman" charset="0"/>
              </a:rPr>
              <a:t>is</a:t>
            </a:r>
            <a:r>
              <a:rPr lang="es-ES_tradnl" altLang="es-ES" sz="2800" b="1" dirty="0" smtClean="0">
                <a:solidFill>
                  <a:schemeClr val="bg1"/>
                </a:solidFill>
                <a:latin typeface="Times New Roman" charset="0"/>
              </a:rPr>
              <a:t> a </a:t>
            </a:r>
            <a:r>
              <a:rPr lang="es-ES_tradnl" altLang="es-ES" sz="2800" b="1" dirty="0" err="1" smtClean="0">
                <a:solidFill>
                  <a:schemeClr val="bg1"/>
                </a:solidFill>
                <a:latin typeface="Times New Roman" charset="0"/>
              </a:rPr>
              <a:t>noteworthy</a:t>
            </a:r>
            <a:r>
              <a:rPr lang="es-ES_tradnl" altLang="es-ES" sz="2800" b="1" dirty="0" smtClean="0">
                <a:solidFill>
                  <a:schemeClr val="bg1"/>
                </a:solidFill>
                <a:latin typeface="Times New Roman" charset="0"/>
              </a:rPr>
              <a:t> </a:t>
            </a:r>
            <a:r>
              <a:rPr lang="es-ES_tradnl" altLang="es-ES" sz="2800" b="1" dirty="0" err="1" smtClean="0">
                <a:solidFill>
                  <a:schemeClr val="bg1"/>
                </a:solidFill>
                <a:latin typeface="Times New Roman" charset="0"/>
              </a:rPr>
              <a:t>feature</a:t>
            </a:r>
            <a:r>
              <a:rPr lang="es-ES_tradnl" altLang="es-ES" sz="2800" b="1" dirty="0" smtClean="0">
                <a:solidFill>
                  <a:schemeClr val="bg1"/>
                </a:solidFill>
                <a:latin typeface="Times New Roman" charset="0"/>
              </a:rPr>
              <a:t> of </a:t>
            </a:r>
            <a:r>
              <a:rPr lang="es-ES_tradnl" altLang="es-ES" sz="2800" b="1" dirty="0" err="1" smtClean="0">
                <a:solidFill>
                  <a:schemeClr val="bg1"/>
                </a:solidFill>
                <a:latin typeface="Times New Roman" charset="0"/>
              </a:rPr>
              <a:t>bearer</a:t>
            </a:r>
            <a:r>
              <a:rPr lang="es-ES_tradnl" altLang="es-ES" sz="2800" b="1" dirty="0" smtClean="0">
                <a:solidFill>
                  <a:schemeClr val="bg1"/>
                </a:solidFill>
                <a:latin typeface="Times New Roman" charset="0"/>
              </a:rPr>
              <a:t>. </a:t>
            </a:r>
          </a:p>
          <a:p>
            <a:pPr marL="457200" indent="-457200" algn="just" eaLnBrk="1" hangingPunct="1">
              <a:spcBef>
                <a:spcPct val="50000"/>
              </a:spcBef>
              <a:buFont typeface="Wingdings" panose="05000000000000000000" pitchFamily="2" charset="2"/>
              <a:buChar char="Ø"/>
              <a:defRPr/>
            </a:pPr>
            <a:r>
              <a:rPr lang="es-ES_tradnl" altLang="es-ES" sz="2800" b="1" dirty="0" err="1" smtClean="0">
                <a:solidFill>
                  <a:schemeClr val="bg1"/>
                </a:solidFill>
                <a:latin typeface="Times New Roman" charset="0"/>
              </a:rPr>
              <a:t>Cue-validity</a:t>
            </a:r>
            <a:r>
              <a:rPr lang="es-ES_tradnl" altLang="es-ES" sz="2800" b="1" dirty="0" smtClean="0">
                <a:solidFill>
                  <a:schemeClr val="bg1"/>
                </a:solidFill>
                <a:latin typeface="Times New Roman" charset="0"/>
              </a:rPr>
              <a:t>: </a:t>
            </a:r>
            <a:r>
              <a:rPr lang="es-ES_tradnl" altLang="es-ES" sz="2800" b="1" dirty="0" err="1" smtClean="0">
                <a:solidFill>
                  <a:schemeClr val="bg1"/>
                </a:solidFill>
                <a:latin typeface="Times New Roman" charset="0"/>
              </a:rPr>
              <a:t>Their</a:t>
            </a:r>
            <a:r>
              <a:rPr lang="es-ES_tradnl" altLang="es-ES" sz="2800" b="1" dirty="0" smtClean="0">
                <a:solidFill>
                  <a:schemeClr val="bg1"/>
                </a:solidFill>
                <a:latin typeface="Times New Roman" charset="0"/>
              </a:rPr>
              <a:t> use </a:t>
            </a:r>
            <a:r>
              <a:rPr lang="es-ES_tradnl" altLang="es-ES" sz="2800" b="1" dirty="0" err="1" smtClean="0">
                <a:solidFill>
                  <a:schemeClr val="bg1"/>
                </a:solidFill>
                <a:latin typeface="Times New Roman" charset="0"/>
              </a:rPr>
              <a:t>is</a:t>
            </a:r>
            <a:r>
              <a:rPr lang="es-ES_tradnl" altLang="es-ES" sz="2800" b="1" dirty="0" smtClean="0">
                <a:solidFill>
                  <a:schemeClr val="bg1"/>
                </a:solidFill>
                <a:latin typeface="Times New Roman" charset="0"/>
              </a:rPr>
              <a:t> </a:t>
            </a:r>
            <a:r>
              <a:rPr lang="es-ES_tradnl" altLang="es-ES" sz="2800" b="1" dirty="0" err="1" smtClean="0">
                <a:solidFill>
                  <a:schemeClr val="bg1"/>
                </a:solidFill>
                <a:latin typeface="Times New Roman" charset="0"/>
              </a:rPr>
              <a:t>justified</a:t>
            </a:r>
            <a:r>
              <a:rPr lang="es-ES_tradnl" altLang="es-ES" sz="2800" b="1" dirty="0" smtClean="0">
                <a:solidFill>
                  <a:schemeClr val="bg1"/>
                </a:solidFill>
                <a:latin typeface="Times New Roman" charset="0"/>
              </a:rPr>
              <a:t> </a:t>
            </a:r>
            <a:r>
              <a:rPr lang="es-ES_tradnl" altLang="es-ES" sz="2800" b="1" dirty="0" err="1" smtClean="0">
                <a:solidFill>
                  <a:schemeClr val="bg1"/>
                </a:solidFill>
                <a:latin typeface="Times New Roman" charset="0"/>
              </a:rPr>
              <a:t>against</a:t>
            </a:r>
            <a:r>
              <a:rPr lang="es-ES_tradnl" altLang="es-ES" sz="2800" b="1" dirty="0" smtClean="0">
                <a:solidFill>
                  <a:schemeClr val="bg1"/>
                </a:solidFill>
                <a:latin typeface="Times New Roman" charset="0"/>
              </a:rPr>
              <a:t> a </a:t>
            </a:r>
            <a:r>
              <a:rPr lang="es-ES_tradnl" altLang="es-ES" sz="2800" b="1" dirty="0" err="1" smtClean="0">
                <a:solidFill>
                  <a:schemeClr val="bg1"/>
                </a:solidFill>
                <a:latin typeface="Times New Roman" charset="0"/>
              </a:rPr>
              <a:t>specific</a:t>
            </a:r>
            <a:r>
              <a:rPr lang="es-ES_tradnl" altLang="es-ES" sz="2800" b="1" dirty="0" smtClean="0">
                <a:solidFill>
                  <a:schemeClr val="bg1"/>
                </a:solidFill>
                <a:latin typeface="Times New Roman" charset="0"/>
              </a:rPr>
              <a:t> set of </a:t>
            </a:r>
            <a:r>
              <a:rPr lang="es-ES_tradnl" altLang="es-ES" sz="2800" b="1" dirty="0" err="1" smtClean="0">
                <a:solidFill>
                  <a:schemeClr val="bg1"/>
                </a:solidFill>
                <a:latin typeface="Times New Roman" charset="0"/>
              </a:rPr>
              <a:t>beliefs</a:t>
            </a:r>
            <a:r>
              <a:rPr lang="es-ES_tradnl" altLang="es-ES" sz="2800" b="1" dirty="0" smtClean="0">
                <a:solidFill>
                  <a:schemeClr val="bg1"/>
                </a:solidFill>
                <a:latin typeface="Times New Roman" charset="0"/>
              </a:rPr>
              <a:t> </a:t>
            </a:r>
            <a:r>
              <a:rPr lang="es-ES_tradnl" altLang="es-ES" sz="2800" b="1" dirty="0" err="1" smtClean="0">
                <a:solidFill>
                  <a:schemeClr val="bg1"/>
                </a:solidFill>
                <a:latin typeface="Times New Roman" charset="0"/>
              </a:rPr>
              <a:t>shared</a:t>
            </a:r>
            <a:r>
              <a:rPr lang="es-ES_tradnl" altLang="es-ES" sz="2800" b="1" dirty="0" smtClean="0">
                <a:solidFill>
                  <a:schemeClr val="bg1"/>
                </a:solidFill>
                <a:latin typeface="Times New Roman" charset="0"/>
              </a:rPr>
              <a:t> </a:t>
            </a:r>
            <a:r>
              <a:rPr lang="es-ES_tradnl" altLang="es-ES" sz="2800" b="1" dirty="0" err="1" smtClean="0">
                <a:solidFill>
                  <a:schemeClr val="bg1"/>
                </a:solidFill>
                <a:latin typeface="Times New Roman" charset="0"/>
              </a:rPr>
              <a:t>by</a:t>
            </a:r>
            <a:r>
              <a:rPr lang="es-ES_tradnl" altLang="es-ES" sz="2800" b="1" dirty="0" smtClean="0">
                <a:solidFill>
                  <a:schemeClr val="bg1"/>
                </a:solidFill>
                <a:latin typeface="Times New Roman" charset="0"/>
              </a:rPr>
              <a:t> a </a:t>
            </a:r>
            <a:r>
              <a:rPr lang="es-ES_tradnl" altLang="es-ES" sz="2800" b="1" dirty="0" err="1" smtClean="0">
                <a:solidFill>
                  <a:schemeClr val="bg1"/>
                </a:solidFill>
                <a:latin typeface="Times New Roman" charset="0"/>
              </a:rPr>
              <a:t>part</a:t>
            </a:r>
            <a:r>
              <a:rPr lang="es-ES_tradnl" altLang="es-ES" sz="2800" b="1" dirty="0" smtClean="0">
                <a:solidFill>
                  <a:schemeClr val="bg1"/>
                </a:solidFill>
                <a:latin typeface="Times New Roman" charset="0"/>
              </a:rPr>
              <a:t> of </a:t>
            </a:r>
            <a:r>
              <a:rPr lang="es-ES_tradnl" altLang="es-ES" sz="2800" b="1" dirty="0" err="1" smtClean="0">
                <a:solidFill>
                  <a:schemeClr val="bg1"/>
                </a:solidFill>
                <a:latin typeface="Times New Roman" charset="0"/>
              </a:rPr>
              <a:t>the</a:t>
            </a:r>
            <a:r>
              <a:rPr lang="es-ES_tradnl" altLang="es-ES" sz="2800" b="1" dirty="0" smtClean="0">
                <a:solidFill>
                  <a:schemeClr val="bg1"/>
                </a:solidFill>
                <a:latin typeface="Times New Roman" charset="0"/>
              </a:rPr>
              <a:t> </a:t>
            </a:r>
            <a:r>
              <a:rPr lang="es-ES_tradnl" altLang="es-ES" sz="2800" b="1" dirty="0" err="1" smtClean="0">
                <a:solidFill>
                  <a:schemeClr val="bg1"/>
                </a:solidFill>
                <a:latin typeface="Times New Roman" charset="0"/>
              </a:rPr>
              <a:t>community</a:t>
            </a:r>
            <a:r>
              <a:rPr lang="es-ES_tradnl" altLang="es-ES" sz="2800" b="1" dirty="0" smtClean="0">
                <a:solidFill>
                  <a:schemeClr val="bg1"/>
                </a:solidFill>
                <a:latin typeface="Times New Roman" charset="0"/>
              </a:rPr>
              <a:t>.</a:t>
            </a:r>
          </a:p>
          <a:p>
            <a:pPr eaLnBrk="1" hangingPunct="1">
              <a:spcBef>
                <a:spcPct val="50000"/>
              </a:spcBef>
              <a:buFontTx/>
              <a:buNone/>
              <a:defRPr/>
            </a:pPr>
            <a:endParaRPr lang="es-ES_tradnl" altLang="es-ES" sz="2800" dirty="0" smtClean="0">
              <a:solidFill>
                <a:schemeClr val="bg1"/>
              </a:solidFill>
              <a:latin typeface="Times New Roman" charset="0"/>
            </a:endParaRPr>
          </a:p>
          <a:p>
            <a:pPr eaLnBrk="1" hangingPunct="1">
              <a:spcBef>
                <a:spcPct val="50000"/>
              </a:spcBef>
              <a:buFontTx/>
              <a:buNone/>
              <a:defRPr/>
            </a:pPr>
            <a:endParaRPr lang="es-ES_tradnl" altLang="es-ES" sz="2500" b="1" dirty="0" smtClean="0">
              <a:solidFill>
                <a:schemeClr val="bg1"/>
              </a:solidFill>
              <a:latin typeface="Times New Roman" charset="0"/>
            </a:endParaRPr>
          </a:p>
          <a:p>
            <a:pPr eaLnBrk="1" hangingPunct="1">
              <a:spcBef>
                <a:spcPct val="50000"/>
              </a:spcBef>
              <a:buFontTx/>
              <a:buNone/>
              <a:defRPr/>
            </a:pPr>
            <a:endParaRPr lang="es-ES_tradnl" altLang="es-ES" sz="2500" b="1" dirty="0" smtClean="0">
              <a:solidFill>
                <a:schemeClr val="bg1"/>
              </a:solidFill>
              <a:latin typeface="Times New Roman"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50825" y="115888"/>
            <a:ext cx="8642350" cy="694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defRPr/>
            </a:pPr>
            <a:r>
              <a:rPr lang="es-ES" altLang="es-ES" sz="3000" b="1" dirty="0" smtClean="0">
                <a:solidFill>
                  <a:srgbClr val="FFFF00"/>
                </a:solidFill>
                <a:latin typeface="Times New Roman" charset="0"/>
              </a:rPr>
              <a:t>EXAMPLES OF MEANING TRANSFER</a:t>
            </a:r>
          </a:p>
          <a:p>
            <a:pPr marL="514350" indent="-514350" eaLnBrk="1" hangingPunct="1">
              <a:spcBef>
                <a:spcPct val="50000"/>
              </a:spcBef>
              <a:buFontTx/>
              <a:buAutoNum type="arabicPeriod"/>
              <a:defRPr/>
            </a:pPr>
            <a:r>
              <a:rPr lang="es-ES_tradnl" altLang="es-ES" sz="2500" b="1" dirty="0" err="1" smtClean="0">
                <a:solidFill>
                  <a:schemeClr val="bg1"/>
                </a:solidFill>
                <a:latin typeface="Times New Roman" panose="02020603050405020304" pitchFamily="18" charset="0"/>
                <a:cs typeface="Times New Roman" panose="02020603050405020304" pitchFamily="18" charset="0"/>
              </a:rPr>
              <a:t>I’m</a:t>
            </a: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reading</a:t>
            </a:r>
            <a:r>
              <a:rPr lang="es-ES_tradnl" altLang="es-ES" sz="2500" b="1" dirty="0" smtClean="0">
                <a:solidFill>
                  <a:schemeClr val="bg1"/>
                </a:solidFill>
                <a:latin typeface="Times New Roman" panose="02020603050405020304" pitchFamily="18" charset="0"/>
                <a:cs typeface="Times New Roman" panose="02020603050405020304" pitchFamily="18" charset="0"/>
              </a:rPr>
              <a:t> Dickens.</a:t>
            </a:r>
          </a:p>
          <a:p>
            <a:pPr eaLnBrk="1" hangingPunct="1">
              <a:spcBef>
                <a:spcPts val="600"/>
              </a:spcBef>
              <a:buFontTx/>
              <a:buNone/>
              <a:defRPr/>
            </a:pP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rgbClr val="00B0F0"/>
                </a:solidFill>
                <a:latin typeface="Times New Roman" panose="02020603050405020304" pitchFamily="18" charset="0"/>
                <a:cs typeface="Times New Roman" panose="02020603050405020304" pitchFamily="18" charset="0"/>
              </a:rPr>
              <a:t>noteworthy</a:t>
            </a:r>
            <a:r>
              <a:rPr lang="es-ES_tradnl" altLang="es-ES" sz="2500" b="1" dirty="0" smtClean="0">
                <a:solidFill>
                  <a:srgbClr val="00B0F0"/>
                </a:solidFill>
                <a:latin typeface="Times New Roman" panose="02020603050405020304" pitchFamily="18" charset="0"/>
                <a:cs typeface="Times New Roman" panose="02020603050405020304" pitchFamily="18" charset="0"/>
              </a:rPr>
              <a:t> </a:t>
            </a:r>
            <a:r>
              <a:rPr lang="es-ES_tradnl" altLang="es-ES" sz="2500" b="1" dirty="0" err="1" smtClean="0">
                <a:solidFill>
                  <a:srgbClr val="00B0F0"/>
                </a:solidFill>
                <a:latin typeface="Times New Roman" panose="02020603050405020304" pitchFamily="18" charset="0"/>
                <a:cs typeface="Times New Roman" panose="02020603050405020304" pitchFamily="18" charset="0"/>
              </a:rPr>
              <a:t>product</a:t>
            </a:r>
            <a:endParaRPr lang="es-ES_tradnl" altLang="es-ES" sz="2500" b="1" dirty="0" smtClean="0">
              <a:solidFill>
                <a:srgbClr val="00B0F0"/>
              </a:solidFill>
              <a:latin typeface="Times New Roman" panose="02020603050405020304" pitchFamily="18" charset="0"/>
              <a:cs typeface="Times New Roman" panose="02020603050405020304" pitchFamily="18" charset="0"/>
            </a:endParaRPr>
          </a:p>
          <a:p>
            <a:pPr eaLnBrk="1" hangingPunct="1">
              <a:spcBef>
                <a:spcPts val="600"/>
              </a:spcBef>
              <a:buFontTx/>
              <a:buNone/>
              <a:defRPr/>
            </a:pP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Dickens’s</a:t>
            </a: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works</a:t>
            </a:r>
            <a:r>
              <a:rPr lang="es-ES_tradnl" altLang="es-ES" sz="2500" b="1" dirty="0" smtClean="0">
                <a:solidFill>
                  <a:schemeClr val="bg1"/>
                </a:solidFill>
                <a:latin typeface="Times New Roman" panose="02020603050405020304" pitchFamily="18" charset="0"/>
                <a:cs typeface="Times New Roman" panose="02020603050405020304" pitchFamily="18" charset="0"/>
              </a:rPr>
              <a:t>                        Dickens as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writer</a:t>
            </a:r>
            <a:endParaRPr lang="es-ES_tradnl" altLang="es-ES" sz="2500" b="1" dirty="0" smtClean="0">
              <a:solidFill>
                <a:schemeClr val="bg1"/>
              </a:solidFill>
              <a:latin typeface="Times New Roman" panose="02020603050405020304" pitchFamily="18" charset="0"/>
              <a:cs typeface="Times New Roman" panose="02020603050405020304" pitchFamily="18" charset="0"/>
            </a:endParaRPr>
          </a:p>
          <a:p>
            <a:pPr eaLnBrk="1" hangingPunct="1">
              <a:spcBef>
                <a:spcPts val="600"/>
              </a:spcBef>
              <a:buFontTx/>
              <a:buNone/>
              <a:defRPr/>
            </a:pPr>
            <a:endParaRPr lang="es-ES_tradnl" altLang="es-ES" sz="2500" b="1" dirty="0" smtClean="0">
              <a:solidFill>
                <a:schemeClr val="bg1"/>
              </a:solidFill>
              <a:latin typeface="Times New Roman" panose="02020603050405020304" pitchFamily="18" charset="0"/>
              <a:cs typeface="Times New Roman" panose="02020603050405020304" pitchFamily="18" charset="0"/>
            </a:endParaRPr>
          </a:p>
          <a:p>
            <a:pPr eaLnBrk="1" hangingPunct="1">
              <a:spcBef>
                <a:spcPts val="600"/>
              </a:spcBef>
              <a:buFontTx/>
              <a:buNone/>
              <a:defRPr/>
            </a:pPr>
            <a:r>
              <a:rPr lang="es-ES_tradnl" altLang="es-ES" sz="2500" b="1" dirty="0" smtClean="0">
                <a:solidFill>
                  <a:schemeClr val="bg1"/>
                </a:solidFill>
                <a:latin typeface="Times New Roman" panose="02020603050405020304" pitchFamily="18" charset="0"/>
                <a:cs typeface="Times New Roman" panose="02020603050405020304" pitchFamily="18" charset="0"/>
              </a:rPr>
              <a:t>2.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The</a:t>
            </a: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ham</a:t>
            </a: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sanwich</a:t>
            </a: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is</a:t>
            </a:r>
            <a:r>
              <a:rPr lang="es-ES_tradnl" altLang="es-ES" sz="2500" b="1" dirty="0" smtClean="0">
                <a:solidFill>
                  <a:schemeClr val="bg1"/>
                </a:solidFill>
                <a:latin typeface="Times New Roman" panose="02020603050405020304" pitchFamily="18" charset="0"/>
                <a:cs typeface="Times New Roman" panose="02020603050405020304" pitchFamily="18" charset="0"/>
              </a:rPr>
              <a:t>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table</a:t>
            </a: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seven</a:t>
            </a:r>
            <a:r>
              <a:rPr lang="es-ES_tradnl" altLang="es-ES" sz="2500" b="1" dirty="0" smtClean="0">
                <a:solidFill>
                  <a:schemeClr val="bg1"/>
                </a:solidFill>
                <a:latin typeface="Times New Roman" panose="02020603050405020304" pitchFamily="18" charset="0"/>
                <a:cs typeface="Times New Roman" panose="02020603050405020304" pitchFamily="18" charset="0"/>
              </a:rPr>
              <a:t>.</a:t>
            </a:r>
          </a:p>
          <a:p>
            <a:pPr algn="ctr" eaLnBrk="1" hangingPunct="1">
              <a:spcBef>
                <a:spcPts val="600"/>
              </a:spcBef>
              <a:buFontTx/>
              <a:buNone/>
              <a:defRPr/>
            </a:pPr>
            <a:r>
              <a:rPr lang="es-ES_tradnl" altLang="es-ES" sz="2500" b="1" dirty="0" err="1" smtClean="0">
                <a:solidFill>
                  <a:srgbClr val="00B0F0"/>
                </a:solidFill>
                <a:latin typeface="Times New Roman" charset="0"/>
              </a:rPr>
              <a:t>Cue-validity</a:t>
            </a:r>
            <a:r>
              <a:rPr lang="es-ES_tradnl" altLang="es-ES" sz="2500" b="1" dirty="0" smtClean="0">
                <a:solidFill>
                  <a:srgbClr val="00B0F0"/>
                </a:solidFill>
                <a:latin typeface="Times New Roman" charset="0"/>
              </a:rPr>
              <a:t>: </a:t>
            </a:r>
            <a:r>
              <a:rPr lang="es-ES_tradnl" altLang="es-ES" sz="2500" b="1" dirty="0" err="1" smtClean="0">
                <a:solidFill>
                  <a:srgbClr val="00B0F0"/>
                </a:solidFill>
                <a:latin typeface="Times New Roman" charset="0"/>
              </a:rPr>
              <a:t>beliefs</a:t>
            </a:r>
            <a:r>
              <a:rPr lang="es-ES_tradnl" altLang="es-ES" sz="2500" b="1" dirty="0" smtClean="0">
                <a:solidFill>
                  <a:srgbClr val="00B0F0"/>
                </a:solidFill>
                <a:latin typeface="Times New Roman" charset="0"/>
              </a:rPr>
              <a:t> </a:t>
            </a:r>
            <a:r>
              <a:rPr lang="es-ES_tradnl" altLang="es-ES" sz="2500" b="1" dirty="0" err="1" smtClean="0">
                <a:solidFill>
                  <a:srgbClr val="00B0F0"/>
                </a:solidFill>
                <a:latin typeface="Times New Roman" charset="0"/>
              </a:rPr>
              <a:t>shared</a:t>
            </a:r>
            <a:r>
              <a:rPr lang="es-ES_tradnl" altLang="es-ES" sz="2500" b="1" dirty="0" smtClean="0">
                <a:solidFill>
                  <a:srgbClr val="00B0F0"/>
                </a:solidFill>
                <a:latin typeface="Times New Roman" charset="0"/>
              </a:rPr>
              <a:t> </a:t>
            </a:r>
            <a:r>
              <a:rPr lang="es-ES_tradnl" altLang="es-ES" sz="2500" b="1" dirty="0" err="1" smtClean="0">
                <a:solidFill>
                  <a:srgbClr val="00B0F0"/>
                </a:solidFill>
                <a:latin typeface="Times New Roman" charset="0"/>
              </a:rPr>
              <a:t>by</a:t>
            </a:r>
            <a:r>
              <a:rPr lang="es-ES_tradnl" altLang="es-ES" sz="2500" b="1" dirty="0" smtClean="0">
                <a:solidFill>
                  <a:srgbClr val="00B0F0"/>
                </a:solidFill>
                <a:latin typeface="Times New Roman" charset="0"/>
              </a:rPr>
              <a:t> </a:t>
            </a:r>
            <a:r>
              <a:rPr lang="es-ES_tradnl" altLang="es-ES" sz="2500" b="1" dirty="0" err="1" smtClean="0">
                <a:solidFill>
                  <a:srgbClr val="00B0F0"/>
                </a:solidFill>
                <a:latin typeface="Times New Roman" charset="0"/>
              </a:rPr>
              <a:t>waiters</a:t>
            </a:r>
            <a:endParaRPr lang="es-ES_tradnl" altLang="es-ES" sz="2500" b="1" dirty="0" smtClean="0">
              <a:solidFill>
                <a:srgbClr val="00B0F0"/>
              </a:solidFill>
              <a:latin typeface="Times New Roman" charset="0"/>
            </a:endParaRPr>
          </a:p>
          <a:p>
            <a:pPr algn="ctr" eaLnBrk="1" hangingPunct="1">
              <a:spcBef>
                <a:spcPts val="600"/>
              </a:spcBef>
              <a:buFontTx/>
              <a:buNone/>
              <a:defRPr/>
            </a:pPr>
            <a:endParaRPr lang="es-ES_tradnl" altLang="es-ES" sz="2500" b="1" dirty="0" smtClean="0">
              <a:solidFill>
                <a:schemeClr val="bg1"/>
              </a:solidFill>
              <a:latin typeface="Times New Roman" panose="02020603050405020304" pitchFamily="18" charset="0"/>
              <a:cs typeface="Times New Roman" panose="02020603050405020304" pitchFamily="18" charset="0"/>
            </a:endParaRPr>
          </a:p>
          <a:p>
            <a:pPr algn="ctr" eaLnBrk="1" hangingPunct="1">
              <a:spcBef>
                <a:spcPts val="600"/>
              </a:spcBef>
              <a:buFontTx/>
              <a:buNone/>
              <a:defRPr/>
            </a:pPr>
            <a:r>
              <a:rPr lang="es-ES_tradnl" altLang="es-ES" sz="2500" b="1" dirty="0" err="1" smtClean="0">
                <a:solidFill>
                  <a:schemeClr val="bg1"/>
                </a:solidFill>
                <a:latin typeface="Times New Roman" panose="02020603050405020304" pitchFamily="18" charset="0"/>
                <a:cs typeface="Times New Roman" panose="02020603050405020304" pitchFamily="18" charset="0"/>
              </a:rPr>
              <a:t>Ham</a:t>
            </a: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sandwich</a:t>
            </a: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Ham</a:t>
            </a: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sanwich</a:t>
            </a:r>
            <a:r>
              <a:rPr lang="es-ES_tradnl" altLang="es-ES" sz="2500" b="1" dirty="0" smtClean="0">
                <a:solidFill>
                  <a:schemeClr val="bg1"/>
                </a:solidFill>
                <a:latin typeface="Times New Roman" panose="02020603050405020304" pitchFamily="18" charset="0"/>
                <a:cs typeface="Times New Roman" panose="02020603050405020304" pitchFamily="18" charset="0"/>
              </a:rPr>
              <a:t> </a:t>
            </a:r>
            <a:r>
              <a:rPr lang="es-ES_tradnl" altLang="es-ES" sz="2500" b="1" dirty="0" err="1" smtClean="0">
                <a:solidFill>
                  <a:schemeClr val="bg1"/>
                </a:solidFill>
                <a:latin typeface="Times New Roman" panose="02020603050405020304" pitchFamily="18" charset="0"/>
                <a:cs typeface="Times New Roman" panose="02020603050405020304" pitchFamily="18" charset="0"/>
              </a:rPr>
              <a:t>orderer</a:t>
            </a:r>
            <a:endParaRPr lang="es-ES_tradnl" altLang="es-ES" sz="2500" b="1" dirty="0" smtClean="0">
              <a:solidFill>
                <a:schemeClr val="bg1"/>
              </a:solidFill>
              <a:latin typeface="Times New Roman" panose="02020603050405020304" pitchFamily="18" charset="0"/>
              <a:cs typeface="Times New Roman" panose="02020603050405020304" pitchFamily="18" charset="0"/>
            </a:endParaRPr>
          </a:p>
          <a:p>
            <a:pPr eaLnBrk="1" hangingPunct="1">
              <a:spcBef>
                <a:spcPct val="50000"/>
              </a:spcBef>
              <a:buFontTx/>
              <a:buNone/>
              <a:defRPr/>
            </a:pPr>
            <a:r>
              <a:rPr lang="es-ES_tradnl" altLang="es-ES" sz="2500" b="1" dirty="0" smtClean="0">
                <a:solidFill>
                  <a:srgbClr val="00B0F0"/>
                </a:solidFill>
                <a:latin typeface="Times New Roman" charset="0"/>
              </a:rPr>
              <a:t> </a:t>
            </a:r>
            <a:r>
              <a:rPr lang="es-ES_tradnl" altLang="es-ES" sz="2500" b="1" dirty="0" smtClean="0">
                <a:solidFill>
                  <a:schemeClr val="bg1"/>
                </a:solidFill>
                <a:latin typeface="Times New Roman" charset="0"/>
              </a:rPr>
              <a:t>3. [</a:t>
            </a:r>
            <a:r>
              <a:rPr lang="es-ES_tradnl" altLang="es-ES" sz="2500" b="1" dirty="0" err="1" smtClean="0">
                <a:solidFill>
                  <a:schemeClr val="bg1"/>
                </a:solidFill>
                <a:latin typeface="Times New Roman" charset="0"/>
              </a:rPr>
              <a:t>Handing</a:t>
            </a:r>
            <a:r>
              <a:rPr lang="es-ES_tradnl" altLang="es-ES" sz="2500" b="1" dirty="0" smtClean="0">
                <a:solidFill>
                  <a:schemeClr val="bg1"/>
                </a:solidFill>
                <a:latin typeface="Times New Roman" charset="0"/>
              </a:rPr>
              <a:t> car </a:t>
            </a:r>
            <a:r>
              <a:rPr lang="es-ES_tradnl" altLang="es-ES" sz="2500" b="1" dirty="0" err="1" smtClean="0">
                <a:solidFill>
                  <a:schemeClr val="bg1"/>
                </a:solidFill>
                <a:latin typeface="Times New Roman" charset="0"/>
              </a:rPr>
              <a:t>key</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I’m</a:t>
            </a:r>
            <a:r>
              <a:rPr lang="es-ES_tradnl" altLang="es-ES" sz="2500" b="1" dirty="0" smtClean="0">
                <a:solidFill>
                  <a:schemeClr val="bg1"/>
                </a:solidFill>
                <a:latin typeface="Times New Roman" charset="0"/>
              </a:rPr>
              <a:t> </a:t>
            </a:r>
            <a:r>
              <a:rPr lang="es-ES_tradnl" altLang="es-ES" sz="2500" b="1" i="1" dirty="0" err="1" smtClean="0">
                <a:solidFill>
                  <a:schemeClr val="bg1"/>
                </a:solidFill>
                <a:latin typeface="Times New Roman" charset="0"/>
              </a:rPr>
              <a:t>parked</a:t>
            </a:r>
            <a:r>
              <a:rPr lang="es-ES_tradnl" altLang="es-ES" sz="2500" b="1" i="1" dirty="0" smtClean="0">
                <a:solidFill>
                  <a:schemeClr val="bg1"/>
                </a:solidFill>
                <a:latin typeface="Times New Roman" charset="0"/>
              </a:rPr>
              <a:t> </a:t>
            </a:r>
            <a:r>
              <a:rPr lang="es-ES_tradnl" altLang="es-ES" sz="2500" b="1" i="1" dirty="0" err="1" smtClean="0">
                <a:solidFill>
                  <a:schemeClr val="bg1"/>
                </a:solidFill>
                <a:latin typeface="Times New Roman" charset="0"/>
              </a:rPr>
              <a:t>out</a:t>
            </a:r>
            <a:r>
              <a:rPr lang="es-ES_tradnl" altLang="es-ES" sz="2500" b="1" i="1" dirty="0" smtClean="0">
                <a:solidFill>
                  <a:schemeClr val="bg1"/>
                </a:solidFill>
                <a:latin typeface="Times New Roman" charset="0"/>
              </a:rPr>
              <a:t> back</a:t>
            </a:r>
            <a:r>
              <a:rPr lang="es-ES_tradnl" altLang="es-ES" sz="2500" b="1" dirty="0" smtClean="0">
                <a:solidFill>
                  <a:schemeClr val="bg1"/>
                </a:solidFill>
                <a:latin typeface="Times New Roman" charset="0"/>
              </a:rPr>
              <a:t>.</a:t>
            </a:r>
            <a:r>
              <a:rPr lang="es-ES_tradnl" altLang="es-ES" sz="2500" b="1" dirty="0" smtClean="0">
                <a:solidFill>
                  <a:srgbClr val="00B0F0"/>
                </a:solidFill>
                <a:latin typeface="Times New Roman" charset="0"/>
              </a:rPr>
              <a:t>    </a:t>
            </a:r>
            <a:r>
              <a:rPr lang="es-ES_tradnl" altLang="es-ES" sz="2800" b="1" dirty="0" smtClean="0">
                <a:solidFill>
                  <a:srgbClr val="00B0F0"/>
                </a:solidFill>
                <a:latin typeface="Times New Roman" charset="0"/>
              </a:rPr>
              <a:t>                           </a:t>
            </a:r>
          </a:p>
          <a:p>
            <a:pPr eaLnBrk="1" hangingPunct="1">
              <a:spcBef>
                <a:spcPct val="50000"/>
              </a:spcBef>
              <a:buFontTx/>
              <a:buNone/>
              <a:defRPr/>
            </a:pPr>
            <a:r>
              <a:rPr lang="es-ES_tradnl" altLang="es-ES" sz="2800" b="1" dirty="0" smtClean="0">
                <a:solidFill>
                  <a:srgbClr val="00B0F0"/>
                </a:solidFill>
                <a:latin typeface="Times New Roman" charset="0"/>
              </a:rPr>
              <a:t>                                                    </a:t>
            </a:r>
            <a:r>
              <a:rPr lang="es-ES_tradnl" altLang="es-ES" sz="2500" b="1" dirty="0" err="1" smtClean="0">
                <a:solidFill>
                  <a:srgbClr val="00B0F0"/>
                </a:solidFill>
                <a:latin typeface="Times New Roman" charset="0"/>
              </a:rPr>
              <a:t>Property</a:t>
            </a:r>
            <a:r>
              <a:rPr lang="es-ES_tradnl" altLang="es-ES" sz="2500" b="1" dirty="0" smtClean="0">
                <a:solidFill>
                  <a:srgbClr val="00B0F0"/>
                </a:solidFill>
                <a:latin typeface="Times New Roman" charset="0"/>
              </a:rPr>
              <a:t> of </a:t>
            </a:r>
            <a:r>
              <a:rPr lang="es-ES_tradnl" altLang="es-ES" sz="2500" b="1" dirty="0" err="1" smtClean="0">
                <a:solidFill>
                  <a:srgbClr val="00B0F0"/>
                </a:solidFill>
                <a:latin typeface="Times New Roman" charset="0"/>
              </a:rPr>
              <a:t>people</a:t>
            </a:r>
            <a:endParaRPr lang="es-ES_tradnl" altLang="es-ES" sz="2500" b="1" dirty="0" smtClean="0">
              <a:solidFill>
                <a:schemeClr val="bg1"/>
              </a:solidFill>
              <a:latin typeface="Times New Roman" charset="0"/>
            </a:endParaRPr>
          </a:p>
          <a:p>
            <a:pPr eaLnBrk="1" hangingPunct="1">
              <a:spcBef>
                <a:spcPct val="50000"/>
              </a:spcBef>
              <a:buFontTx/>
              <a:buNone/>
              <a:defRPr/>
            </a:pPr>
            <a:r>
              <a:rPr lang="es-ES_tradnl" altLang="es-ES" sz="2500" b="1" dirty="0" smtClean="0">
                <a:solidFill>
                  <a:srgbClr val="00B0F0"/>
                </a:solidFill>
                <a:latin typeface="Times New Roman" charset="0"/>
              </a:rPr>
              <a:t>                   </a:t>
            </a:r>
            <a:r>
              <a:rPr lang="es-ES_tradnl" altLang="es-ES" sz="2500" b="1" dirty="0" err="1" smtClean="0">
                <a:solidFill>
                  <a:srgbClr val="00B0F0"/>
                </a:solidFill>
                <a:latin typeface="Times New Roman" charset="0"/>
              </a:rPr>
              <a:t>Predicate</a:t>
            </a:r>
            <a:r>
              <a:rPr lang="es-ES_tradnl" altLang="es-ES" sz="2500" b="1" dirty="0" smtClean="0">
                <a:solidFill>
                  <a:srgbClr val="00B0F0"/>
                </a:solidFill>
                <a:latin typeface="Times New Roman" charset="0"/>
              </a:rPr>
              <a:t> has a </a:t>
            </a:r>
            <a:r>
              <a:rPr lang="es-ES_tradnl" altLang="es-ES" sz="2500" b="1" dirty="0" err="1" smtClean="0">
                <a:solidFill>
                  <a:srgbClr val="00B0F0"/>
                </a:solidFill>
                <a:latin typeface="Times New Roman" charset="0"/>
              </a:rPr>
              <a:t>transferred</a:t>
            </a:r>
            <a:r>
              <a:rPr lang="es-ES_tradnl" altLang="es-ES" sz="2500" b="1" dirty="0" smtClean="0">
                <a:solidFill>
                  <a:srgbClr val="00B0F0"/>
                </a:solidFill>
                <a:latin typeface="Times New Roman" charset="0"/>
              </a:rPr>
              <a:t> </a:t>
            </a:r>
            <a:r>
              <a:rPr lang="es-ES_tradnl" altLang="es-ES" sz="2500" b="1" dirty="0" err="1" smtClean="0">
                <a:solidFill>
                  <a:srgbClr val="00B0F0"/>
                </a:solidFill>
                <a:latin typeface="Times New Roman" charset="0"/>
              </a:rPr>
              <a:t>sense</a:t>
            </a:r>
            <a:endParaRPr lang="es-ES_tradnl" altLang="es-ES" sz="2500" b="1" dirty="0" smtClean="0">
              <a:solidFill>
                <a:srgbClr val="00B0F0"/>
              </a:solidFill>
              <a:latin typeface="Times New Roman" charset="0"/>
            </a:endParaRPr>
          </a:p>
          <a:p>
            <a:pPr eaLnBrk="1" hangingPunct="1">
              <a:spcBef>
                <a:spcPct val="50000"/>
              </a:spcBef>
              <a:buFontTx/>
              <a:buNone/>
              <a:defRPr/>
            </a:pPr>
            <a:r>
              <a:rPr lang="es-ES_tradnl" altLang="es-ES" sz="2800" b="1" dirty="0" smtClean="0">
                <a:solidFill>
                  <a:srgbClr val="00B0F0"/>
                </a:solidFill>
                <a:latin typeface="Times New Roman" charset="0"/>
              </a:rPr>
              <a:t>                                   </a:t>
            </a:r>
            <a:endParaRPr lang="es-ES_tradnl" altLang="es-ES" sz="2500" b="1" dirty="0" smtClean="0">
              <a:solidFill>
                <a:schemeClr val="bg1"/>
              </a:solidFill>
              <a:latin typeface="Times New Roman" charset="0"/>
            </a:endParaRPr>
          </a:p>
        </p:txBody>
      </p:sp>
      <p:sp>
        <p:nvSpPr>
          <p:cNvPr id="6147" name="1 Flecha derecha"/>
          <p:cNvSpPr>
            <a:spLocks noChangeArrowheads="1"/>
          </p:cNvSpPr>
          <p:nvPr/>
        </p:nvSpPr>
        <p:spPr bwMode="auto">
          <a:xfrm>
            <a:off x="3059113" y="1855788"/>
            <a:ext cx="1738312" cy="215900"/>
          </a:xfrm>
          <a:prstGeom prst="rightArrow">
            <a:avLst>
              <a:gd name="adj1" fmla="val 50000"/>
              <a:gd name="adj2" fmla="val 50061"/>
            </a:avLst>
          </a:prstGeom>
          <a:solidFill>
            <a:srgbClr val="FFFF00"/>
          </a:solidFill>
          <a:ln w="9525" algn="ctr">
            <a:solidFill>
              <a:schemeClr val="tx1"/>
            </a:solidFill>
            <a:round/>
            <a:headEnd/>
            <a:tailEnd/>
          </a:ln>
        </p:spPr>
        <p:txBody>
          <a:bodyPr/>
          <a:lstStyle/>
          <a:p>
            <a:endParaRPr lang="es-ES"/>
          </a:p>
        </p:txBody>
      </p:sp>
      <p:sp>
        <p:nvSpPr>
          <p:cNvPr id="6148" name="4 Flecha curvada hacia abajo"/>
          <p:cNvSpPr>
            <a:spLocks noChangeArrowheads="1"/>
          </p:cNvSpPr>
          <p:nvPr/>
        </p:nvSpPr>
        <p:spPr bwMode="auto">
          <a:xfrm>
            <a:off x="3059113" y="3573463"/>
            <a:ext cx="1800225" cy="503237"/>
          </a:xfrm>
          <a:prstGeom prst="curvedDownArrow">
            <a:avLst>
              <a:gd name="adj1" fmla="val 25041"/>
              <a:gd name="adj2" fmla="val 50082"/>
              <a:gd name="adj3" fmla="val 25000"/>
            </a:avLst>
          </a:prstGeom>
          <a:solidFill>
            <a:srgbClr val="FFFF00"/>
          </a:solidFill>
          <a:ln w="9525" algn="ctr">
            <a:solidFill>
              <a:schemeClr val="tx1"/>
            </a:solidFill>
            <a:round/>
            <a:headEnd/>
            <a:tailEnd/>
          </a:ln>
        </p:spPr>
        <p:txBody>
          <a:bodyPr/>
          <a:lstStyle/>
          <a:p>
            <a:endParaRPr lang="es-ES"/>
          </a:p>
        </p:txBody>
      </p:sp>
      <p:sp>
        <p:nvSpPr>
          <p:cNvPr id="6149" name="6 Flecha abajo"/>
          <p:cNvSpPr>
            <a:spLocks noChangeArrowheads="1"/>
          </p:cNvSpPr>
          <p:nvPr/>
        </p:nvSpPr>
        <p:spPr bwMode="auto">
          <a:xfrm>
            <a:off x="4572000" y="5157788"/>
            <a:ext cx="287338" cy="792162"/>
          </a:xfrm>
          <a:prstGeom prst="downArrow">
            <a:avLst>
              <a:gd name="adj1" fmla="val 50000"/>
              <a:gd name="adj2" fmla="val 50122"/>
            </a:avLst>
          </a:prstGeom>
          <a:solidFill>
            <a:srgbClr val="FFFF00"/>
          </a:solidFill>
          <a:ln w="9525" algn="ctr">
            <a:solidFill>
              <a:schemeClr val="tx1"/>
            </a:solidFill>
            <a:round/>
            <a:headEnd/>
            <a:tailEnd/>
          </a:ln>
        </p:spPr>
        <p:txBody>
          <a:bodyPr/>
          <a:lstStyle/>
          <a:p>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396875" y="-23813"/>
            <a:ext cx="8534400" cy="1138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714375" algn="l"/>
                <a:tab pos="1436688" algn="l"/>
              </a:tabLst>
              <a:defRPr sz="3200">
                <a:solidFill>
                  <a:schemeClr val="tx1"/>
                </a:solidFill>
                <a:latin typeface="Arial" charset="0"/>
              </a:defRPr>
            </a:lvl1pPr>
            <a:lvl2pPr marL="742950" indent="-285750" eaLnBrk="0" hangingPunct="0">
              <a:spcBef>
                <a:spcPct val="20000"/>
              </a:spcBef>
              <a:buChar char="–"/>
              <a:tabLst>
                <a:tab pos="714375" algn="l"/>
                <a:tab pos="1436688" algn="l"/>
              </a:tabLst>
              <a:defRPr sz="2800">
                <a:solidFill>
                  <a:schemeClr val="tx1"/>
                </a:solidFill>
                <a:latin typeface="Arial" charset="0"/>
              </a:defRPr>
            </a:lvl2pPr>
            <a:lvl3pPr marL="1143000" indent="-228600" eaLnBrk="0" hangingPunct="0">
              <a:spcBef>
                <a:spcPct val="20000"/>
              </a:spcBef>
              <a:buChar char="•"/>
              <a:tabLst>
                <a:tab pos="714375" algn="l"/>
                <a:tab pos="1436688" algn="l"/>
              </a:tabLst>
              <a:defRPr sz="2400">
                <a:solidFill>
                  <a:schemeClr val="tx1"/>
                </a:solidFill>
                <a:latin typeface="Arial" charset="0"/>
              </a:defRPr>
            </a:lvl3pPr>
            <a:lvl4pPr marL="1600200" indent="-228600" eaLnBrk="0" hangingPunct="0">
              <a:spcBef>
                <a:spcPct val="20000"/>
              </a:spcBef>
              <a:buChar char="–"/>
              <a:tabLst>
                <a:tab pos="714375" algn="l"/>
                <a:tab pos="1436688" algn="l"/>
              </a:tabLst>
              <a:defRPr sz="2000">
                <a:solidFill>
                  <a:schemeClr val="tx1"/>
                </a:solidFill>
                <a:latin typeface="Arial" charset="0"/>
              </a:defRPr>
            </a:lvl4pPr>
            <a:lvl5pPr marL="2057400" indent="-228600" eaLnBrk="0" hangingPunct="0">
              <a:spcBef>
                <a:spcPct val="20000"/>
              </a:spcBef>
              <a:buChar char="»"/>
              <a:tabLst>
                <a:tab pos="714375" algn="l"/>
                <a:tab pos="1436688" algn="l"/>
              </a:tabLst>
              <a:defRPr sz="2000">
                <a:solidFill>
                  <a:schemeClr val="tx1"/>
                </a:solidFill>
                <a:latin typeface="Arial" charset="0"/>
              </a:defRPr>
            </a:lvl5pPr>
            <a:lvl6pPr marL="2514600" indent="-228600" eaLnBrk="0" fontAlgn="base" hangingPunct="0">
              <a:spcBef>
                <a:spcPct val="20000"/>
              </a:spcBef>
              <a:spcAft>
                <a:spcPct val="0"/>
              </a:spcAft>
              <a:buChar char="»"/>
              <a:tabLst>
                <a:tab pos="714375" algn="l"/>
                <a:tab pos="1436688" algn="l"/>
              </a:tabLst>
              <a:defRPr sz="2000">
                <a:solidFill>
                  <a:schemeClr val="tx1"/>
                </a:solidFill>
                <a:latin typeface="Arial" charset="0"/>
              </a:defRPr>
            </a:lvl6pPr>
            <a:lvl7pPr marL="2971800" indent="-228600" eaLnBrk="0" fontAlgn="base" hangingPunct="0">
              <a:spcBef>
                <a:spcPct val="20000"/>
              </a:spcBef>
              <a:spcAft>
                <a:spcPct val="0"/>
              </a:spcAft>
              <a:buChar char="»"/>
              <a:tabLst>
                <a:tab pos="714375" algn="l"/>
                <a:tab pos="1436688" algn="l"/>
              </a:tabLst>
              <a:defRPr sz="2000">
                <a:solidFill>
                  <a:schemeClr val="tx1"/>
                </a:solidFill>
                <a:latin typeface="Arial" charset="0"/>
              </a:defRPr>
            </a:lvl7pPr>
            <a:lvl8pPr marL="3429000" indent="-228600" eaLnBrk="0" fontAlgn="base" hangingPunct="0">
              <a:spcBef>
                <a:spcPct val="20000"/>
              </a:spcBef>
              <a:spcAft>
                <a:spcPct val="0"/>
              </a:spcAft>
              <a:buChar char="»"/>
              <a:tabLst>
                <a:tab pos="714375" algn="l"/>
                <a:tab pos="1436688" algn="l"/>
              </a:tabLst>
              <a:defRPr sz="2000">
                <a:solidFill>
                  <a:schemeClr val="tx1"/>
                </a:solidFill>
                <a:latin typeface="Arial" charset="0"/>
              </a:defRPr>
            </a:lvl8pPr>
            <a:lvl9pPr marL="3886200" indent="-228600" eaLnBrk="0" fontAlgn="base" hangingPunct="0">
              <a:spcBef>
                <a:spcPct val="20000"/>
              </a:spcBef>
              <a:spcAft>
                <a:spcPct val="0"/>
              </a:spcAft>
              <a:buChar char="»"/>
              <a:tabLst>
                <a:tab pos="714375" algn="l"/>
                <a:tab pos="1436688" algn="l"/>
              </a:tabLst>
              <a:defRPr sz="2000">
                <a:solidFill>
                  <a:schemeClr val="tx1"/>
                </a:solidFill>
                <a:latin typeface="Arial" charset="0"/>
              </a:defRPr>
            </a:lvl9pPr>
          </a:lstStyle>
          <a:p>
            <a:pPr algn="ctr" eaLnBrk="1" hangingPunct="1">
              <a:spcBef>
                <a:spcPct val="50000"/>
              </a:spcBef>
              <a:buFontTx/>
              <a:buNone/>
              <a:defRPr/>
            </a:pPr>
            <a:r>
              <a:rPr lang="es-ES_tradnl" altLang="es-ES" sz="2400" b="1" dirty="0" smtClean="0">
                <a:solidFill>
                  <a:srgbClr val="FFFF00"/>
                </a:solidFill>
                <a:latin typeface="Times New Roman" charset="0"/>
              </a:rPr>
              <a:t>PREVIOUS ACCOUNTS OF METONYMY</a:t>
            </a:r>
          </a:p>
          <a:p>
            <a:pPr eaLnBrk="1" hangingPunct="1">
              <a:spcBef>
                <a:spcPct val="50000"/>
              </a:spcBef>
              <a:buFontTx/>
              <a:buNone/>
              <a:defRPr/>
            </a:pPr>
            <a:r>
              <a:rPr lang="es-ES_tradnl" altLang="es-ES" sz="2400" b="1" dirty="0" smtClean="0">
                <a:solidFill>
                  <a:srgbClr val="FFFF00"/>
                </a:solidFill>
                <a:latin typeface="Times New Roman" charset="0"/>
              </a:rPr>
              <a:t>(2)</a:t>
            </a:r>
            <a:r>
              <a:rPr lang="es-ES_tradnl" altLang="es-ES" sz="2400" b="1" dirty="0" smtClean="0">
                <a:solidFill>
                  <a:schemeClr val="bg1"/>
                </a:solidFill>
                <a:latin typeface="Times New Roman" charset="0"/>
              </a:rPr>
              <a:t> </a:t>
            </a:r>
            <a:r>
              <a:rPr lang="es-ES_tradnl" altLang="es-ES" sz="2400" b="1" i="1" dirty="0" smtClean="0">
                <a:solidFill>
                  <a:srgbClr val="FFFF00"/>
                </a:solidFill>
                <a:latin typeface="Times New Roman" charset="0"/>
              </a:rPr>
              <a:t>Conceptual </a:t>
            </a:r>
            <a:r>
              <a:rPr lang="es-ES_tradnl" altLang="es-ES" sz="2400" b="1" i="1" dirty="0" err="1" smtClean="0">
                <a:solidFill>
                  <a:srgbClr val="FFFF00"/>
                </a:solidFill>
                <a:latin typeface="Times New Roman" charset="0"/>
              </a:rPr>
              <a:t>metonymies</a:t>
            </a:r>
            <a:endParaRPr lang="es-ES_tradnl" altLang="es-ES" sz="2400" b="1" i="1" dirty="0" smtClean="0">
              <a:solidFill>
                <a:srgbClr val="FFFF00"/>
              </a:solidFill>
              <a:latin typeface="Times New Roman" charset="0"/>
            </a:endParaRPr>
          </a:p>
          <a:p>
            <a:pPr marL="457200" indent="-457200" eaLnBrk="1" hangingPunct="1">
              <a:spcBef>
                <a:spcPct val="50000"/>
              </a:spcBef>
              <a:buFont typeface="Wingdings" panose="05000000000000000000" pitchFamily="2" charset="2"/>
              <a:buChar char="Ø"/>
              <a:defRPr/>
            </a:pPr>
            <a:r>
              <a:rPr lang="es-ES_tradnl" altLang="es-ES" sz="2500" b="1" dirty="0" smtClean="0">
                <a:solidFill>
                  <a:schemeClr val="bg1"/>
                </a:solidFill>
                <a:latin typeface="Times New Roman" charset="0"/>
              </a:rPr>
              <a:t>Conceptual </a:t>
            </a:r>
            <a:r>
              <a:rPr lang="es-ES_tradnl" altLang="es-ES" sz="2500" b="1" dirty="0" err="1" smtClean="0">
                <a:solidFill>
                  <a:schemeClr val="bg1"/>
                </a:solidFill>
                <a:latin typeface="Times New Roman" charset="0"/>
              </a:rPr>
              <a:t>phenomena</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grounded</a:t>
            </a:r>
            <a:r>
              <a:rPr lang="es-ES_tradnl" altLang="es-ES" sz="2500" b="1" dirty="0" smtClean="0">
                <a:solidFill>
                  <a:schemeClr val="bg1"/>
                </a:solidFill>
                <a:latin typeface="Times New Roman" charset="0"/>
              </a:rPr>
              <a:t> in </a:t>
            </a:r>
            <a:r>
              <a:rPr lang="es-ES_tradnl" altLang="es-ES" sz="2500" b="1" dirty="0" err="1" smtClean="0">
                <a:solidFill>
                  <a:schemeClr val="bg1"/>
                </a:solidFill>
                <a:latin typeface="Times New Roman" charset="0"/>
              </a:rPr>
              <a:t>associations</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licensed</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by</a:t>
            </a:r>
            <a:r>
              <a:rPr lang="es-ES_tradnl" altLang="es-ES" sz="2500" b="1" dirty="0" smtClean="0">
                <a:solidFill>
                  <a:schemeClr val="bg1"/>
                </a:solidFill>
                <a:latin typeface="Times New Roman" charset="0"/>
              </a:rPr>
              <a:t> cultural/</a:t>
            </a:r>
            <a:r>
              <a:rPr lang="es-ES_tradnl" altLang="es-ES" sz="2500" b="1" dirty="0" err="1" smtClean="0">
                <a:solidFill>
                  <a:schemeClr val="bg1"/>
                </a:solidFill>
                <a:latin typeface="Times New Roman" charset="0"/>
              </a:rPr>
              <a:t>experiential</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aspects</a:t>
            </a:r>
            <a:r>
              <a:rPr lang="es-ES_tradnl" altLang="es-ES" sz="2500" b="1" dirty="0" smtClean="0">
                <a:solidFill>
                  <a:schemeClr val="bg1"/>
                </a:solidFill>
                <a:latin typeface="Times New Roman" charset="0"/>
              </a:rPr>
              <a:t>.</a:t>
            </a:r>
          </a:p>
          <a:p>
            <a:pPr marL="457200" indent="-457200" eaLnBrk="1" hangingPunct="1">
              <a:spcBef>
                <a:spcPct val="50000"/>
              </a:spcBef>
              <a:buFont typeface="Wingdings" panose="05000000000000000000" pitchFamily="2" charset="2"/>
              <a:buChar char="Ø"/>
              <a:defRPr/>
            </a:pPr>
            <a:r>
              <a:rPr lang="es-ES_tradnl" altLang="es-ES" sz="2500" b="1" dirty="0" err="1" smtClean="0">
                <a:solidFill>
                  <a:schemeClr val="bg1"/>
                </a:solidFill>
                <a:latin typeface="Times New Roman" charset="0"/>
              </a:rPr>
              <a:t>System</a:t>
            </a:r>
            <a:r>
              <a:rPr lang="es-ES_tradnl" altLang="es-ES" sz="2500" b="1" dirty="0" smtClean="0">
                <a:solidFill>
                  <a:schemeClr val="bg1"/>
                </a:solidFill>
                <a:latin typeface="Times New Roman" charset="0"/>
              </a:rPr>
              <a:t> of </a:t>
            </a:r>
            <a:r>
              <a:rPr lang="es-ES_tradnl" altLang="es-ES" sz="2500" b="1" dirty="0" err="1" smtClean="0">
                <a:solidFill>
                  <a:schemeClr val="bg1"/>
                </a:solidFill>
                <a:latin typeface="Times New Roman" charset="0"/>
              </a:rPr>
              <a:t>mappings</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within</a:t>
            </a:r>
            <a:r>
              <a:rPr lang="es-ES_tradnl" altLang="es-ES" sz="2500" b="1" dirty="0" smtClean="0">
                <a:solidFill>
                  <a:schemeClr val="bg1"/>
                </a:solidFill>
                <a:latin typeface="Times New Roman" charset="0"/>
              </a:rPr>
              <a:t> a single </a:t>
            </a:r>
            <a:r>
              <a:rPr lang="es-ES_tradnl" altLang="es-ES" sz="2500" b="1" dirty="0" err="1" smtClean="0">
                <a:solidFill>
                  <a:schemeClr val="bg1"/>
                </a:solidFill>
                <a:latin typeface="Times New Roman" charset="0"/>
              </a:rPr>
              <a:t>domain</a:t>
            </a:r>
            <a:r>
              <a:rPr lang="es-ES_tradnl" altLang="es-ES" sz="2500" b="1" dirty="0" smtClean="0">
                <a:solidFill>
                  <a:schemeClr val="bg1"/>
                </a:solidFill>
                <a:latin typeface="Times New Roman" charset="0"/>
              </a:rPr>
              <a:t>.</a:t>
            </a:r>
          </a:p>
          <a:p>
            <a:pPr marL="457200" indent="-457200" eaLnBrk="1" hangingPunct="1">
              <a:spcBef>
                <a:spcPts val="1800"/>
              </a:spcBef>
              <a:buFont typeface="Wingdings" panose="05000000000000000000" pitchFamily="2" charset="2"/>
              <a:buChar char="Ø"/>
              <a:defRPr/>
            </a:pPr>
            <a:r>
              <a:rPr lang="es-ES_tradnl" altLang="es-ES" sz="2500" b="1" dirty="0" err="1" smtClean="0">
                <a:solidFill>
                  <a:schemeClr val="bg1"/>
                </a:solidFill>
                <a:latin typeface="Times New Roman" charset="0"/>
              </a:rPr>
              <a:t>Based</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on</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contiguity</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rather</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than</a:t>
            </a:r>
            <a:r>
              <a:rPr lang="es-ES_tradnl" altLang="es-ES" sz="2500" b="1" dirty="0" smtClean="0">
                <a:solidFill>
                  <a:schemeClr val="bg1"/>
                </a:solidFill>
                <a:latin typeface="Times New Roman" charset="0"/>
              </a:rPr>
              <a:t> </a:t>
            </a:r>
            <a:r>
              <a:rPr lang="es-ES_tradnl" altLang="es-ES" sz="2500" b="1" dirty="0" err="1" smtClean="0">
                <a:solidFill>
                  <a:schemeClr val="bg1"/>
                </a:solidFill>
                <a:latin typeface="Times New Roman" charset="0"/>
              </a:rPr>
              <a:t>similarity</a:t>
            </a:r>
            <a:r>
              <a:rPr lang="es-ES_tradnl" altLang="es-ES" sz="2500" b="1" dirty="0" smtClean="0">
                <a:solidFill>
                  <a:schemeClr val="bg1"/>
                </a:solidFill>
                <a:latin typeface="Times New Roman" charset="0"/>
              </a:rPr>
              <a:t>.</a:t>
            </a:r>
          </a:p>
          <a:p>
            <a:pPr eaLnBrk="1" hangingPunct="1">
              <a:spcBef>
                <a:spcPts val="1800"/>
              </a:spcBef>
              <a:buFontTx/>
              <a:buNone/>
              <a:defRPr/>
            </a:pPr>
            <a:r>
              <a:rPr lang="es-ES_tradnl" altLang="es-ES" sz="2400" b="1" dirty="0" err="1" smtClean="0">
                <a:solidFill>
                  <a:schemeClr val="bg1"/>
                </a:solidFill>
                <a:latin typeface="Times New Roman" charset="0"/>
              </a:rPr>
              <a:t>Examples</a:t>
            </a:r>
            <a:r>
              <a:rPr lang="es-ES_tradnl" altLang="es-ES" sz="2400" b="1" dirty="0" smtClean="0">
                <a:solidFill>
                  <a:schemeClr val="bg1"/>
                </a:solidFill>
                <a:latin typeface="Times New Roman" charset="0"/>
              </a:rPr>
              <a:t>:</a:t>
            </a:r>
          </a:p>
          <a:p>
            <a:pPr eaLnBrk="1" hangingPunct="1">
              <a:spcBef>
                <a:spcPct val="50000"/>
              </a:spcBef>
              <a:buFontTx/>
              <a:buNone/>
              <a:defRPr/>
            </a:pPr>
            <a:r>
              <a:rPr lang="es-ES_tradnl" altLang="es-ES" sz="2400" b="1" dirty="0" smtClean="0">
                <a:solidFill>
                  <a:schemeClr val="bg1"/>
                </a:solidFill>
                <a:latin typeface="Times New Roman" charset="0"/>
              </a:rPr>
              <a:t>4. </a:t>
            </a:r>
            <a:r>
              <a:rPr lang="es-ES_tradnl" altLang="es-ES" sz="2400" b="1" dirty="0" err="1" smtClean="0">
                <a:solidFill>
                  <a:schemeClr val="bg1"/>
                </a:solidFill>
                <a:latin typeface="Times New Roman" charset="0"/>
              </a:rPr>
              <a:t>Room</a:t>
            </a:r>
            <a:r>
              <a:rPr lang="es-ES_tradnl" altLang="es-ES" sz="2400" b="1" dirty="0" smtClean="0">
                <a:solidFill>
                  <a:schemeClr val="bg1"/>
                </a:solidFill>
                <a:latin typeface="Times New Roman" charset="0"/>
              </a:rPr>
              <a:t> 4 </a:t>
            </a:r>
            <a:r>
              <a:rPr lang="es-ES_tradnl" altLang="es-ES" sz="2400" b="1" dirty="0" err="1" smtClean="0">
                <a:solidFill>
                  <a:schemeClr val="bg1"/>
                </a:solidFill>
                <a:latin typeface="Times New Roman" charset="0"/>
              </a:rPr>
              <a:t>wants</a:t>
            </a:r>
            <a:r>
              <a:rPr lang="es-ES_tradnl" altLang="es-ES" sz="2400" b="1" dirty="0" smtClean="0">
                <a:solidFill>
                  <a:schemeClr val="bg1"/>
                </a:solidFill>
                <a:latin typeface="Times New Roman" charset="0"/>
              </a:rPr>
              <a:t> a </a:t>
            </a:r>
            <a:r>
              <a:rPr lang="es-ES_tradnl" altLang="es-ES" sz="2400" b="1" dirty="0" err="1" smtClean="0">
                <a:solidFill>
                  <a:schemeClr val="bg1"/>
                </a:solidFill>
                <a:latin typeface="Times New Roman" charset="0"/>
              </a:rPr>
              <a:t>bottle</a:t>
            </a:r>
            <a:r>
              <a:rPr lang="es-ES_tradnl" altLang="es-ES" sz="2400" b="1" dirty="0" smtClean="0">
                <a:solidFill>
                  <a:schemeClr val="bg1"/>
                </a:solidFill>
                <a:latin typeface="Times New Roman" charset="0"/>
              </a:rPr>
              <a:t> of </a:t>
            </a:r>
            <a:r>
              <a:rPr lang="es-ES_tradnl" altLang="es-ES" sz="2400" b="1" dirty="0" err="1" smtClean="0">
                <a:solidFill>
                  <a:schemeClr val="bg1"/>
                </a:solidFill>
                <a:latin typeface="Times New Roman" charset="0"/>
              </a:rPr>
              <a:t>wine</a:t>
            </a:r>
            <a:r>
              <a:rPr lang="es-ES_tradnl" altLang="es-ES" sz="2400" b="1" dirty="0" smtClean="0">
                <a:solidFill>
                  <a:schemeClr val="bg1"/>
                </a:solidFill>
                <a:latin typeface="Times New Roman" charset="0"/>
              </a:rPr>
              <a:t> </a:t>
            </a:r>
            <a:r>
              <a:rPr lang="es-ES_tradnl" altLang="es-ES" sz="2000" b="1" dirty="0" smtClean="0">
                <a:solidFill>
                  <a:schemeClr val="bg1"/>
                </a:solidFill>
                <a:latin typeface="Times New Roman" charset="0"/>
              </a:rPr>
              <a:t>(CONTAINER FOR CONTAINED).</a:t>
            </a:r>
          </a:p>
          <a:p>
            <a:pPr eaLnBrk="1" hangingPunct="1">
              <a:spcBef>
                <a:spcPct val="50000"/>
              </a:spcBef>
              <a:buFontTx/>
              <a:buNone/>
              <a:defRPr/>
            </a:pPr>
            <a:r>
              <a:rPr lang="es-ES_tradnl" altLang="es-ES" sz="2400" b="1" dirty="0" smtClean="0">
                <a:solidFill>
                  <a:schemeClr val="bg1"/>
                </a:solidFill>
                <a:latin typeface="Times New Roman" charset="0"/>
              </a:rPr>
              <a:t>5. Do </a:t>
            </a:r>
            <a:r>
              <a:rPr lang="es-ES_tradnl" altLang="es-ES" sz="2400" b="1" dirty="0" err="1" smtClean="0">
                <a:solidFill>
                  <a:schemeClr val="bg1"/>
                </a:solidFill>
                <a:latin typeface="Times New Roman" charset="0"/>
              </a:rPr>
              <a:t>you</a:t>
            </a:r>
            <a:r>
              <a:rPr lang="es-ES_tradnl" altLang="es-ES" sz="2400" b="1" dirty="0" smtClean="0">
                <a:solidFill>
                  <a:schemeClr val="bg1"/>
                </a:solidFill>
                <a:latin typeface="Times New Roman" charset="0"/>
              </a:rPr>
              <a:t> </a:t>
            </a:r>
            <a:r>
              <a:rPr lang="es-ES_tradnl" altLang="es-ES" sz="2400" b="1" dirty="0" err="1" smtClean="0">
                <a:solidFill>
                  <a:schemeClr val="bg1"/>
                </a:solidFill>
                <a:latin typeface="Times New Roman" charset="0"/>
              </a:rPr>
              <a:t>need</a:t>
            </a:r>
            <a:r>
              <a:rPr lang="es-ES_tradnl" altLang="es-ES" sz="2400" b="1" dirty="0" smtClean="0">
                <a:solidFill>
                  <a:schemeClr val="bg1"/>
                </a:solidFill>
                <a:latin typeface="Times New Roman" charset="0"/>
              </a:rPr>
              <a:t> to use </a:t>
            </a:r>
            <a:r>
              <a:rPr lang="es-ES_tradnl" altLang="es-ES" sz="2400" b="1" dirty="0" err="1" smtClean="0">
                <a:solidFill>
                  <a:schemeClr val="bg1"/>
                </a:solidFill>
                <a:latin typeface="Times New Roman" charset="0"/>
              </a:rPr>
              <a:t>the</a:t>
            </a:r>
            <a:r>
              <a:rPr lang="es-ES_tradnl" altLang="es-ES" sz="2400" b="1" dirty="0" smtClean="0">
                <a:solidFill>
                  <a:schemeClr val="bg1"/>
                </a:solidFill>
                <a:latin typeface="Times New Roman" charset="0"/>
              </a:rPr>
              <a:t> </a:t>
            </a:r>
            <a:r>
              <a:rPr lang="es-ES_tradnl" altLang="es-ES" sz="2400" b="1" dirty="0" err="1" smtClean="0">
                <a:solidFill>
                  <a:schemeClr val="bg1"/>
                </a:solidFill>
                <a:latin typeface="Times New Roman" charset="0"/>
              </a:rPr>
              <a:t>bathroom</a:t>
            </a:r>
            <a:r>
              <a:rPr lang="es-ES_tradnl" altLang="es-ES" sz="2400" b="1" dirty="0" smtClean="0">
                <a:solidFill>
                  <a:schemeClr val="bg1"/>
                </a:solidFill>
                <a:latin typeface="Times New Roman" charset="0"/>
              </a:rPr>
              <a:t>? (</a:t>
            </a:r>
            <a:r>
              <a:rPr lang="es-ES_tradnl" altLang="es-ES" sz="2000" b="1" dirty="0" smtClean="0">
                <a:solidFill>
                  <a:schemeClr val="bg1"/>
                </a:solidFill>
                <a:latin typeface="Times New Roman" charset="0"/>
              </a:rPr>
              <a:t>WHOLE FOR PART).</a:t>
            </a:r>
          </a:p>
          <a:p>
            <a:pPr eaLnBrk="1" hangingPunct="1">
              <a:spcBef>
                <a:spcPct val="50000"/>
              </a:spcBef>
              <a:buFontTx/>
              <a:buNone/>
              <a:defRPr/>
            </a:pPr>
            <a:r>
              <a:rPr lang="es-ES_tradnl" altLang="es-ES" sz="2400" b="1" dirty="0" smtClean="0">
                <a:solidFill>
                  <a:schemeClr val="bg1"/>
                </a:solidFill>
                <a:latin typeface="Times New Roman" charset="0"/>
              </a:rPr>
              <a:t>6. I </a:t>
            </a:r>
            <a:r>
              <a:rPr lang="es-ES_tradnl" altLang="es-ES" sz="2400" b="1" dirty="0" err="1" smtClean="0">
                <a:solidFill>
                  <a:schemeClr val="bg1"/>
                </a:solidFill>
                <a:latin typeface="Times New Roman" charset="0"/>
              </a:rPr>
              <a:t>won’t</a:t>
            </a:r>
            <a:r>
              <a:rPr lang="es-ES_tradnl" altLang="es-ES" sz="2400" b="1" dirty="0" smtClean="0">
                <a:solidFill>
                  <a:schemeClr val="bg1"/>
                </a:solidFill>
                <a:latin typeface="Times New Roman" charset="0"/>
              </a:rPr>
              <a:t> </a:t>
            </a:r>
            <a:r>
              <a:rPr lang="es-ES_tradnl" altLang="es-ES" sz="2400" b="1" dirty="0" err="1" smtClean="0">
                <a:solidFill>
                  <a:schemeClr val="bg1"/>
                </a:solidFill>
                <a:latin typeface="Times New Roman" charset="0"/>
              </a:rPr>
              <a:t>happen</a:t>
            </a:r>
            <a:r>
              <a:rPr lang="es-ES_tradnl" altLang="es-ES" sz="2400" b="1" dirty="0" smtClean="0">
                <a:solidFill>
                  <a:schemeClr val="bg1"/>
                </a:solidFill>
                <a:latin typeface="Times New Roman" charset="0"/>
              </a:rPr>
              <a:t> </a:t>
            </a:r>
            <a:r>
              <a:rPr lang="es-ES_tradnl" altLang="es-ES" sz="2400" b="1" dirty="0" err="1" smtClean="0">
                <a:solidFill>
                  <a:schemeClr val="bg1"/>
                </a:solidFill>
                <a:latin typeface="Times New Roman" charset="0"/>
              </a:rPr>
              <a:t>until</a:t>
            </a:r>
            <a:r>
              <a:rPr lang="es-ES_tradnl" altLang="es-ES" sz="2400" b="1" dirty="0" smtClean="0">
                <a:solidFill>
                  <a:schemeClr val="bg1"/>
                </a:solidFill>
                <a:latin typeface="Times New Roman" charset="0"/>
              </a:rPr>
              <a:t> I </a:t>
            </a:r>
            <a:r>
              <a:rPr lang="es-ES_tradnl" altLang="es-ES" sz="2400" b="1" dirty="0" err="1" smtClean="0">
                <a:solidFill>
                  <a:schemeClr val="bg1"/>
                </a:solidFill>
                <a:latin typeface="Times New Roman" charset="0"/>
              </a:rPr>
              <a:t>breathe</a:t>
            </a:r>
            <a:r>
              <a:rPr lang="es-ES_tradnl" altLang="es-ES" sz="2400" b="1" dirty="0" smtClean="0">
                <a:solidFill>
                  <a:schemeClr val="bg1"/>
                </a:solidFill>
                <a:latin typeface="Times New Roman" charset="0"/>
              </a:rPr>
              <a:t> (</a:t>
            </a:r>
            <a:r>
              <a:rPr lang="es-ES_tradnl" altLang="es-ES" sz="2000" b="1" dirty="0" smtClean="0">
                <a:solidFill>
                  <a:schemeClr val="bg1"/>
                </a:solidFill>
                <a:latin typeface="Times New Roman" charset="0"/>
              </a:rPr>
              <a:t>PART FOR WHOLE).</a:t>
            </a:r>
          </a:p>
          <a:p>
            <a:pPr eaLnBrk="1" hangingPunct="1">
              <a:spcBef>
                <a:spcPct val="50000"/>
              </a:spcBef>
              <a:buFontTx/>
              <a:buNone/>
              <a:defRPr/>
            </a:pPr>
            <a:r>
              <a:rPr lang="es-ES_tradnl" altLang="es-ES" sz="2400" b="1" dirty="0" smtClean="0">
                <a:solidFill>
                  <a:schemeClr val="bg1"/>
                </a:solidFill>
                <a:latin typeface="Times New Roman" charset="0"/>
              </a:rPr>
              <a:t>7. </a:t>
            </a:r>
            <a:r>
              <a:rPr lang="es-ES_tradnl" altLang="es-ES" sz="2400" b="1" dirty="0" err="1" smtClean="0">
                <a:solidFill>
                  <a:schemeClr val="bg1"/>
                </a:solidFill>
                <a:latin typeface="Times New Roman" charset="0"/>
              </a:rPr>
              <a:t>The</a:t>
            </a:r>
            <a:r>
              <a:rPr lang="es-ES_tradnl" altLang="es-ES" sz="2400" b="1" dirty="0" smtClean="0">
                <a:solidFill>
                  <a:schemeClr val="bg1"/>
                </a:solidFill>
                <a:latin typeface="Times New Roman" charset="0"/>
              </a:rPr>
              <a:t> White </a:t>
            </a:r>
            <a:r>
              <a:rPr lang="es-ES_tradnl" altLang="es-ES" sz="2400" b="1" dirty="0" err="1" smtClean="0">
                <a:solidFill>
                  <a:schemeClr val="bg1"/>
                </a:solidFill>
                <a:latin typeface="Times New Roman" charset="0"/>
              </a:rPr>
              <a:t>House</a:t>
            </a:r>
            <a:r>
              <a:rPr lang="es-ES_tradnl" altLang="es-ES" sz="2400" b="1" dirty="0" smtClean="0">
                <a:solidFill>
                  <a:schemeClr val="bg1"/>
                </a:solidFill>
                <a:latin typeface="Times New Roman" charset="0"/>
              </a:rPr>
              <a:t> </a:t>
            </a:r>
            <a:r>
              <a:rPr lang="es-ES_tradnl" altLang="es-ES" sz="2400" b="1" dirty="0" err="1" smtClean="0">
                <a:solidFill>
                  <a:schemeClr val="bg1"/>
                </a:solidFill>
                <a:latin typeface="Times New Roman" charset="0"/>
              </a:rPr>
              <a:t>denies</a:t>
            </a:r>
            <a:r>
              <a:rPr lang="es-ES_tradnl" altLang="es-ES" sz="2400" b="1" dirty="0" smtClean="0">
                <a:solidFill>
                  <a:schemeClr val="bg1"/>
                </a:solidFill>
                <a:latin typeface="Times New Roman" charset="0"/>
              </a:rPr>
              <a:t> </a:t>
            </a:r>
            <a:r>
              <a:rPr lang="es-ES_tradnl" altLang="es-ES" sz="2400" b="1" dirty="0" err="1" smtClean="0">
                <a:solidFill>
                  <a:schemeClr val="bg1"/>
                </a:solidFill>
                <a:latin typeface="Times New Roman" charset="0"/>
              </a:rPr>
              <a:t>the</a:t>
            </a:r>
            <a:r>
              <a:rPr lang="es-ES_tradnl" altLang="es-ES" sz="2400" b="1" dirty="0" smtClean="0">
                <a:solidFill>
                  <a:schemeClr val="bg1"/>
                </a:solidFill>
                <a:latin typeface="Times New Roman" charset="0"/>
              </a:rPr>
              <a:t> </a:t>
            </a:r>
            <a:r>
              <a:rPr lang="es-ES_tradnl" altLang="es-ES" sz="2400" b="1" dirty="0" err="1" smtClean="0">
                <a:solidFill>
                  <a:schemeClr val="bg1"/>
                </a:solidFill>
                <a:latin typeface="Times New Roman" charset="0"/>
              </a:rPr>
              <a:t>allegations</a:t>
            </a:r>
            <a:r>
              <a:rPr lang="es-ES_tradnl" altLang="es-ES" sz="2400" b="1" dirty="0" smtClean="0">
                <a:solidFill>
                  <a:schemeClr val="bg1"/>
                </a:solidFill>
                <a:latin typeface="Times New Roman" charset="0"/>
              </a:rPr>
              <a:t> </a:t>
            </a:r>
            <a:r>
              <a:rPr lang="es-ES_tradnl" altLang="es-ES" sz="2000" b="1" dirty="0" smtClean="0">
                <a:solidFill>
                  <a:schemeClr val="bg1"/>
                </a:solidFill>
                <a:latin typeface="Times New Roman" charset="0"/>
              </a:rPr>
              <a:t>(PLACE FOR INSTITUTION).</a:t>
            </a:r>
          </a:p>
          <a:p>
            <a:pPr eaLnBrk="1" hangingPunct="1">
              <a:spcBef>
                <a:spcPct val="50000"/>
              </a:spcBef>
              <a:buFontTx/>
              <a:buNone/>
              <a:defRPr/>
            </a:pPr>
            <a:endParaRPr lang="es-ES_tradnl" altLang="es-ES" sz="2800" dirty="0" smtClean="0">
              <a:solidFill>
                <a:schemeClr val="bg1"/>
              </a:solidFill>
              <a:latin typeface="Times New Roman" charset="0"/>
            </a:endParaRPr>
          </a:p>
          <a:p>
            <a:pPr eaLnBrk="1" hangingPunct="1">
              <a:spcBef>
                <a:spcPct val="50000"/>
              </a:spcBef>
              <a:buFontTx/>
              <a:buNone/>
              <a:defRPr/>
            </a:pPr>
            <a:endParaRPr lang="es-ES_tradnl" altLang="es-ES" sz="2800" b="1" dirty="0" smtClean="0">
              <a:solidFill>
                <a:srgbClr val="FFFF00"/>
              </a:solidFill>
              <a:latin typeface="Times New Roman" charset="0"/>
            </a:endParaRPr>
          </a:p>
          <a:p>
            <a:pPr eaLnBrk="1" hangingPunct="1">
              <a:spcBef>
                <a:spcPct val="50000"/>
              </a:spcBef>
              <a:buFontTx/>
              <a:buNone/>
              <a:defRPr/>
            </a:pPr>
            <a:endParaRPr lang="es-ES_tradnl" altLang="es-ES" sz="2800" b="1" dirty="0" smtClean="0">
              <a:solidFill>
                <a:srgbClr val="FFFF00"/>
              </a:solidFill>
              <a:latin typeface="Times New Roman" charset="0"/>
            </a:endParaRPr>
          </a:p>
          <a:p>
            <a:pPr eaLnBrk="1" hangingPunct="1">
              <a:spcBef>
                <a:spcPct val="50000"/>
              </a:spcBef>
              <a:buFontTx/>
              <a:buNone/>
              <a:defRPr/>
            </a:pPr>
            <a:endParaRPr lang="es-ES_tradnl" altLang="es-ES" sz="2800" b="1" dirty="0" smtClean="0">
              <a:solidFill>
                <a:srgbClr val="FFFF00"/>
              </a:solidFill>
              <a:latin typeface="Times New Roman" charset="0"/>
            </a:endParaRPr>
          </a:p>
          <a:p>
            <a:pPr eaLnBrk="1" hangingPunct="1">
              <a:spcBef>
                <a:spcPct val="50000"/>
              </a:spcBef>
              <a:buFontTx/>
              <a:buNone/>
              <a:defRPr/>
            </a:pPr>
            <a:endParaRPr lang="es-ES_tradnl" altLang="es-ES" sz="2800" b="1" dirty="0" smtClean="0">
              <a:solidFill>
                <a:srgbClr val="FFFF00"/>
              </a:solidFill>
              <a:latin typeface="Times New Roman" charset="0"/>
            </a:endParaRPr>
          </a:p>
          <a:p>
            <a:pPr eaLnBrk="1" hangingPunct="1">
              <a:spcBef>
                <a:spcPct val="50000"/>
              </a:spcBef>
              <a:buFontTx/>
              <a:buNone/>
              <a:defRPr/>
            </a:pPr>
            <a:endParaRPr lang="es-ES_tradnl" altLang="es-ES" sz="2800" b="1" dirty="0" smtClean="0">
              <a:solidFill>
                <a:srgbClr val="FFFF00"/>
              </a:solidFill>
              <a:latin typeface="Times New Roman" charset="0"/>
            </a:endParaRPr>
          </a:p>
          <a:p>
            <a:pPr eaLnBrk="1" hangingPunct="1">
              <a:spcBef>
                <a:spcPct val="50000"/>
              </a:spcBef>
              <a:buFontTx/>
              <a:buNone/>
              <a:defRPr/>
            </a:pPr>
            <a:endParaRPr lang="es-ES_tradnl" altLang="es-ES" sz="2800" b="1" dirty="0" smtClean="0">
              <a:solidFill>
                <a:srgbClr val="FFFF00"/>
              </a:solidFill>
              <a:latin typeface="Times New Roman" charset="0"/>
            </a:endParaRPr>
          </a:p>
          <a:p>
            <a:pPr eaLnBrk="1" hangingPunct="1">
              <a:spcBef>
                <a:spcPct val="50000"/>
              </a:spcBef>
              <a:buFontTx/>
              <a:buNone/>
              <a:defRPr/>
            </a:pPr>
            <a:endParaRPr lang="es-ES_tradnl" altLang="es-ES" sz="2800" b="1" dirty="0" smtClean="0">
              <a:solidFill>
                <a:schemeClr val="bg1"/>
              </a:solidFill>
              <a:latin typeface="Times New Roman" charset="0"/>
            </a:endParaRPr>
          </a:p>
        </p:txBody>
      </p:sp>
      <p:sp>
        <p:nvSpPr>
          <p:cNvPr id="101379" name="Text Box 3"/>
          <p:cNvSpPr txBox="1">
            <a:spLocks noChangeArrowheads="1"/>
          </p:cNvSpPr>
          <p:nvPr/>
        </p:nvSpPr>
        <p:spPr bwMode="auto">
          <a:xfrm>
            <a:off x="152400" y="6524625"/>
            <a:ext cx="88392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436688" algn="l"/>
                <a:tab pos="1524000" algn="l"/>
              </a:tabLst>
              <a:defRPr sz="2000">
                <a:solidFill>
                  <a:schemeClr val="bg1"/>
                </a:solidFill>
                <a:latin typeface="Times New Roman" pitchFamily="18" charset="0"/>
              </a:defRPr>
            </a:lvl1pPr>
            <a:lvl2pPr marL="742950" indent="-285750" eaLnBrk="0" hangingPunct="0">
              <a:tabLst>
                <a:tab pos="1436688" algn="l"/>
                <a:tab pos="1524000" algn="l"/>
              </a:tabLst>
              <a:defRPr sz="2000">
                <a:solidFill>
                  <a:schemeClr val="bg1"/>
                </a:solidFill>
                <a:latin typeface="Times New Roman" pitchFamily="18" charset="0"/>
              </a:defRPr>
            </a:lvl2pPr>
            <a:lvl3pPr marL="1143000" indent="-228600" eaLnBrk="0" hangingPunct="0">
              <a:tabLst>
                <a:tab pos="1436688" algn="l"/>
                <a:tab pos="1524000" algn="l"/>
              </a:tabLst>
              <a:defRPr sz="2000">
                <a:solidFill>
                  <a:schemeClr val="bg1"/>
                </a:solidFill>
                <a:latin typeface="Times New Roman" pitchFamily="18" charset="0"/>
              </a:defRPr>
            </a:lvl3pPr>
            <a:lvl4pPr marL="1600200" indent="-228600" eaLnBrk="0" hangingPunct="0">
              <a:tabLst>
                <a:tab pos="1436688" algn="l"/>
                <a:tab pos="1524000" algn="l"/>
              </a:tabLst>
              <a:defRPr sz="2000">
                <a:solidFill>
                  <a:schemeClr val="bg1"/>
                </a:solidFill>
                <a:latin typeface="Times New Roman" pitchFamily="18" charset="0"/>
              </a:defRPr>
            </a:lvl4pPr>
            <a:lvl5pPr marL="2057400" indent="-228600" eaLnBrk="0" hangingPunct="0">
              <a:tabLst>
                <a:tab pos="1436688" algn="l"/>
                <a:tab pos="1524000" algn="l"/>
              </a:tabLst>
              <a:defRPr sz="2000">
                <a:solidFill>
                  <a:schemeClr val="bg1"/>
                </a:solidFill>
                <a:latin typeface="Times New Roman" pitchFamily="18" charset="0"/>
              </a:defRPr>
            </a:lvl5pPr>
            <a:lvl6pPr marL="2514600" indent="-228600" eaLnBrk="0" fontAlgn="base" hangingPunct="0">
              <a:spcBef>
                <a:spcPct val="0"/>
              </a:spcBef>
              <a:spcAft>
                <a:spcPct val="0"/>
              </a:spcAft>
              <a:tabLst>
                <a:tab pos="1436688" algn="l"/>
                <a:tab pos="1524000" algn="l"/>
              </a:tabLst>
              <a:defRPr sz="2000">
                <a:solidFill>
                  <a:schemeClr val="bg1"/>
                </a:solidFill>
                <a:latin typeface="Times New Roman" pitchFamily="18" charset="0"/>
              </a:defRPr>
            </a:lvl6pPr>
            <a:lvl7pPr marL="2971800" indent="-228600" eaLnBrk="0" fontAlgn="base" hangingPunct="0">
              <a:spcBef>
                <a:spcPct val="0"/>
              </a:spcBef>
              <a:spcAft>
                <a:spcPct val="0"/>
              </a:spcAft>
              <a:tabLst>
                <a:tab pos="1436688" algn="l"/>
                <a:tab pos="1524000" algn="l"/>
              </a:tabLst>
              <a:defRPr sz="2000">
                <a:solidFill>
                  <a:schemeClr val="bg1"/>
                </a:solidFill>
                <a:latin typeface="Times New Roman" pitchFamily="18" charset="0"/>
              </a:defRPr>
            </a:lvl7pPr>
            <a:lvl8pPr marL="3429000" indent="-228600" eaLnBrk="0" fontAlgn="base" hangingPunct="0">
              <a:spcBef>
                <a:spcPct val="0"/>
              </a:spcBef>
              <a:spcAft>
                <a:spcPct val="0"/>
              </a:spcAft>
              <a:tabLst>
                <a:tab pos="1436688" algn="l"/>
                <a:tab pos="1524000" algn="l"/>
              </a:tabLst>
              <a:defRPr sz="2000">
                <a:solidFill>
                  <a:schemeClr val="bg1"/>
                </a:solidFill>
                <a:latin typeface="Times New Roman" pitchFamily="18" charset="0"/>
              </a:defRPr>
            </a:lvl8pPr>
            <a:lvl9pPr marL="3886200" indent="-228600" eaLnBrk="0" fontAlgn="base" hangingPunct="0">
              <a:spcBef>
                <a:spcPct val="0"/>
              </a:spcBef>
              <a:spcAft>
                <a:spcPct val="0"/>
              </a:spcAft>
              <a:tabLst>
                <a:tab pos="1436688" algn="l"/>
                <a:tab pos="1524000" algn="l"/>
              </a:tabLst>
              <a:defRPr sz="2000">
                <a:solidFill>
                  <a:schemeClr val="bg1"/>
                </a:solidFill>
                <a:latin typeface="Times New Roman" pitchFamily="18" charset="0"/>
              </a:defRPr>
            </a:lvl9pPr>
          </a:lstStyle>
          <a:p>
            <a:pPr eaLnBrk="1" hangingPunct="1">
              <a:spcBef>
                <a:spcPct val="50000"/>
              </a:spcBef>
            </a:pPr>
            <a:endParaRPr lang="es-ES" altLang="es-ES" sz="2800" b="1">
              <a:solidFill>
                <a:srgbClr val="FFFF66"/>
              </a:solidFill>
            </a:endParaRPr>
          </a:p>
          <a:p>
            <a:pPr eaLnBrk="1" hangingPunct="1">
              <a:spcBef>
                <a:spcPct val="50000"/>
              </a:spcBef>
            </a:pPr>
            <a:endParaRPr lang="es-ES" altLang="es-ES" sz="2800" b="1">
              <a:solidFill>
                <a:srgbClr val="FFFF66"/>
              </a:solidFill>
            </a:endParaRPr>
          </a:p>
          <a:p>
            <a:pPr eaLnBrk="1" hangingPunct="1">
              <a:spcBef>
                <a:spcPct val="50000"/>
              </a:spcBef>
            </a:pPr>
            <a:endParaRPr lang="es-ES" altLang="es-ES" sz="2800" b="1">
              <a:solidFill>
                <a:srgbClr val="FFFF66"/>
              </a:solidFill>
            </a:endParaRPr>
          </a:p>
          <a:p>
            <a:pPr eaLnBrk="1" hangingPunct="1">
              <a:spcBef>
                <a:spcPct val="50000"/>
              </a:spcBef>
            </a:pPr>
            <a:endParaRPr lang="es-ES" altLang="es-ES" sz="2800" b="1">
              <a:solidFill>
                <a:srgbClr val="FFFF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1378">
                                            <p:txEl>
                                              <p:pRg st="0" end="0"/>
                                            </p:txEl>
                                          </p:spTgt>
                                        </p:tgtEl>
                                        <p:attrNameLst>
                                          <p:attrName>style.visibility</p:attrName>
                                        </p:attrNameLst>
                                      </p:cBhvr>
                                      <p:to>
                                        <p:strVal val="visible"/>
                                      </p:to>
                                    </p:set>
                                    <p:anim calcmode="lin" valueType="num">
                                      <p:cBhvr additive="base">
                                        <p:cTn id="7" dur="500" fill="hold"/>
                                        <p:tgtEl>
                                          <p:spTgt spid="10137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137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1378">
                                            <p:txEl>
                                              <p:pRg st="1" end="1"/>
                                            </p:txEl>
                                          </p:spTgt>
                                        </p:tgtEl>
                                        <p:attrNameLst>
                                          <p:attrName>style.visibility</p:attrName>
                                        </p:attrNameLst>
                                      </p:cBhvr>
                                      <p:to>
                                        <p:strVal val="visible"/>
                                      </p:to>
                                    </p:set>
                                    <p:anim calcmode="lin" valueType="num">
                                      <p:cBhvr additive="base">
                                        <p:cTn id="13" dur="500" fill="hold"/>
                                        <p:tgtEl>
                                          <p:spTgt spid="10137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137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1378">
                                            <p:txEl>
                                              <p:pRg st="2" end="2"/>
                                            </p:txEl>
                                          </p:spTgt>
                                        </p:tgtEl>
                                        <p:attrNameLst>
                                          <p:attrName>style.visibility</p:attrName>
                                        </p:attrNameLst>
                                      </p:cBhvr>
                                      <p:to>
                                        <p:strVal val="visible"/>
                                      </p:to>
                                    </p:set>
                                    <p:anim calcmode="lin" valueType="num">
                                      <p:cBhvr additive="base">
                                        <p:cTn id="19" dur="500" fill="hold"/>
                                        <p:tgtEl>
                                          <p:spTgt spid="10137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137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1378">
                                            <p:txEl>
                                              <p:pRg st="3" end="3"/>
                                            </p:txEl>
                                          </p:spTgt>
                                        </p:tgtEl>
                                        <p:attrNameLst>
                                          <p:attrName>style.visibility</p:attrName>
                                        </p:attrNameLst>
                                      </p:cBhvr>
                                      <p:to>
                                        <p:strVal val="visible"/>
                                      </p:to>
                                    </p:set>
                                    <p:anim calcmode="lin" valueType="num">
                                      <p:cBhvr additive="base">
                                        <p:cTn id="25" dur="500" fill="hold"/>
                                        <p:tgtEl>
                                          <p:spTgt spid="10137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137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1378">
                                            <p:txEl>
                                              <p:pRg st="4" end="4"/>
                                            </p:txEl>
                                          </p:spTgt>
                                        </p:tgtEl>
                                        <p:attrNameLst>
                                          <p:attrName>style.visibility</p:attrName>
                                        </p:attrNameLst>
                                      </p:cBhvr>
                                      <p:to>
                                        <p:strVal val="visible"/>
                                      </p:to>
                                    </p:set>
                                    <p:anim calcmode="lin" valueType="num">
                                      <p:cBhvr additive="base">
                                        <p:cTn id="31" dur="500" fill="hold"/>
                                        <p:tgtEl>
                                          <p:spTgt spid="10137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137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1378">
                                            <p:txEl>
                                              <p:pRg st="5" end="5"/>
                                            </p:txEl>
                                          </p:spTgt>
                                        </p:tgtEl>
                                        <p:attrNameLst>
                                          <p:attrName>style.visibility</p:attrName>
                                        </p:attrNameLst>
                                      </p:cBhvr>
                                      <p:to>
                                        <p:strVal val="visible"/>
                                      </p:to>
                                    </p:set>
                                    <p:anim calcmode="lin" valueType="num">
                                      <p:cBhvr additive="base">
                                        <p:cTn id="37" dur="500" fill="hold"/>
                                        <p:tgtEl>
                                          <p:spTgt spid="10137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137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01378">
                                            <p:txEl>
                                              <p:pRg st="6" end="6"/>
                                            </p:txEl>
                                          </p:spTgt>
                                        </p:tgtEl>
                                        <p:attrNameLst>
                                          <p:attrName>style.visibility</p:attrName>
                                        </p:attrNameLst>
                                      </p:cBhvr>
                                      <p:to>
                                        <p:strVal val="visible"/>
                                      </p:to>
                                    </p:set>
                                    <p:anim calcmode="lin" valueType="num">
                                      <p:cBhvr additive="base">
                                        <p:cTn id="43" dur="500" fill="hold"/>
                                        <p:tgtEl>
                                          <p:spTgt spid="101378">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137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01378">
                                            <p:txEl>
                                              <p:pRg st="7" end="7"/>
                                            </p:txEl>
                                          </p:spTgt>
                                        </p:tgtEl>
                                        <p:attrNameLst>
                                          <p:attrName>style.visibility</p:attrName>
                                        </p:attrNameLst>
                                      </p:cBhvr>
                                      <p:to>
                                        <p:strVal val="visible"/>
                                      </p:to>
                                    </p:set>
                                    <p:anim calcmode="lin" valueType="num">
                                      <p:cBhvr additive="base">
                                        <p:cTn id="49" dur="500" fill="hold"/>
                                        <p:tgtEl>
                                          <p:spTgt spid="101378">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0137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01378">
                                            <p:txEl>
                                              <p:pRg st="8" end="8"/>
                                            </p:txEl>
                                          </p:spTgt>
                                        </p:tgtEl>
                                        <p:attrNameLst>
                                          <p:attrName>style.visibility</p:attrName>
                                        </p:attrNameLst>
                                      </p:cBhvr>
                                      <p:to>
                                        <p:strVal val="visible"/>
                                      </p:to>
                                    </p:set>
                                    <p:anim calcmode="lin" valueType="num">
                                      <p:cBhvr additive="base">
                                        <p:cTn id="55" dur="500" fill="hold"/>
                                        <p:tgtEl>
                                          <p:spTgt spid="101378">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01378">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101378">
                                            <p:txEl>
                                              <p:pRg st="9" end="9"/>
                                            </p:txEl>
                                          </p:spTgt>
                                        </p:tgtEl>
                                        <p:attrNameLst>
                                          <p:attrName>style.visibility</p:attrName>
                                        </p:attrNameLst>
                                      </p:cBhvr>
                                      <p:to>
                                        <p:strVal val="visible"/>
                                      </p:to>
                                    </p:set>
                                    <p:anim calcmode="lin" valueType="num">
                                      <p:cBhvr additive="base">
                                        <p:cTn id="61" dur="500" fill="hold"/>
                                        <p:tgtEl>
                                          <p:spTgt spid="101378">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0137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nodePh="1">
                                  <p:stCondLst>
                                    <p:cond delay="0"/>
                                  </p:stCondLst>
                                  <p:endCondLst>
                                    <p:cond evt="begin" delay="0">
                                      <p:tn val="65"/>
                                    </p:cond>
                                  </p:endCondLst>
                                  <p:childTnLst>
                                    <p:set>
                                      <p:cBhvr>
                                        <p:cTn id="66" dur="1" fill="hold">
                                          <p:stCondLst>
                                            <p:cond delay="0"/>
                                          </p:stCondLst>
                                        </p:cTn>
                                        <p:tgtEl>
                                          <p:spTgt spid="101379"/>
                                        </p:tgtEl>
                                        <p:attrNameLst>
                                          <p:attrName>style.visibility</p:attrName>
                                        </p:attrNameLst>
                                      </p:cBhvr>
                                      <p:to>
                                        <p:strVal val="visible"/>
                                      </p:to>
                                    </p:set>
                                    <p:anim calcmode="lin" valueType="num">
                                      <p:cBhvr additive="base">
                                        <p:cTn id="67" dur="500" fill="hold"/>
                                        <p:tgtEl>
                                          <p:spTgt spid="101379"/>
                                        </p:tgtEl>
                                        <p:attrNameLst>
                                          <p:attrName>ppt_x</p:attrName>
                                        </p:attrNameLst>
                                      </p:cBhvr>
                                      <p:tavLst>
                                        <p:tav tm="0">
                                          <p:val>
                                            <p:strVal val="1+#ppt_w/2"/>
                                          </p:val>
                                        </p:tav>
                                        <p:tav tm="100000">
                                          <p:val>
                                            <p:strVal val="#ppt_x"/>
                                          </p:val>
                                        </p:tav>
                                      </p:tavLst>
                                    </p:anim>
                                    <p:anim calcmode="lin" valueType="num">
                                      <p:cBhvr additive="base">
                                        <p:cTn id="68" dur="500" fill="hold"/>
                                        <p:tgtEl>
                                          <p:spTgt spid="1013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build="p" autoUpdateAnimBg="0"/>
      <p:bldP spid="10137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50825" y="404813"/>
            <a:ext cx="8642350" cy="240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ctr" eaLnBrk="1" hangingPunct="1">
              <a:spcBef>
                <a:spcPts val="1200"/>
              </a:spcBef>
            </a:pPr>
            <a:r>
              <a:rPr lang="es-ES" altLang="es-ES" sz="2800" b="1">
                <a:solidFill>
                  <a:srgbClr val="FFFF00"/>
                </a:solidFill>
              </a:rPr>
              <a:t>Shortcomings</a:t>
            </a:r>
          </a:p>
          <a:p>
            <a:pPr eaLnBrk="1" hangingPunct="1">
              <a:spcBef>
                <a:spcPts val="1200"/>
              </a:spcBef>
            </a:pPr>
            <a:r>
              <a:rPr lang="es-ES" altLang="es-ES" sz="2500" b="1">
                <a:solidFill>
                  <a:srgbClr val="FFFF00"/>
                </a:solidFill>
              </a:rPr>
              <a:t>(1)</a:t>
            </a:r>
            <a:r>
              <a:rPr lang="es-ES" altLang="es-ES" sz="2500" b="1"/>
              <a:t> The notion of </a:t>
            </a:r>
            <a:r>
              <a:rPr lang="es-ES" altLang="es-ES" sz="2500" b="1" i="1"/>
              <a:t>contiguity </a:t>
            </a:r>
            <a:r>
              <a:rPr lang="es-ES" altLang="es-ES" sz="2500" b="1"/>
              <a:t>covers different cognitive relations.</a:t>
            </a:r>
          </a:p>
          <a:p>
            <a:pPr eaLnBrk="1" hangingPunct="1">
              <a:spcBef>
                <a:spcPct val="50000"/>
              </a:spcBef>
            </a:pPr>
            <a:r>
              <a:rPr lang="es-ES" altLang="es-ES" sz="2500" b="1">
                <a:solidFill>
                  <a:srgbClr val="FFFF00"/>
                </a:solidFill>
              </a:rPr>
              <a:t>(2) </a:t>
            </a:r>
            <a:r>
              <a:rPr lang="es-ES" altLang="es-ES" sz="2500" b="1"/>
              <a:t>The range of phenomena called metomymies is far from homogeneous.</a:t>
            </a:r>
          </a:p>
        </p:txBody>
      </p:sp>
      <p:sp>
        <p:nvSpPr>
          <p:cNvPr id="87043" name="Text Box 3"/>
          <p:cNvSpPr txBox="1">
            <a:spLocks noChangeArrowheads="1"/>
          </p:cNvSpPr>
          <p:nvPr/>
        </p:nvSpPr>
        <p:spPr bwMode="auto">
          <a:xfrm>
            <a:off x="250825" y="2189163"/>
            <a:ext cx="8642350" cy="665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eaLnBrk="1" hangingPunct="1">
              <a:spcBef>
                <a:spcPct val="50000"/>
              </a:spcBef>
            </a:pPr>
            <a:endParaRPr lang="es-ES" altLang="es-ES" sz="2800">
              <a:solidFill>
                <a:srgbClr val="FFFF00"/>
              </a:solidFill>
            </a:endParaRPr>
          </a:p>
          <a:p>
            <a:pPr eaLnBrk="1" hangingPunct="1">
              <a:spcBef>
                <a:spcPct val="50000"/>
              </a:spcBef>
            </a:pPr>
            <a:r>
              <a:rPr lang="es-ES" altLang="es-ES" sz="2500" b="1">
                <a:solidFill>
                  <a:srgbClr val="FFFF00"/>
                </a:solidFill>
              </a:rPr>
              <a:t>(3)</a:t>
            </a:r>
            <a:r>
              <a:rPr lang="es-ES" altLang="es-ES" sz="2500" b="1"/>
              <a:t> If a conceptual metonymy, e.g. OBJECT FOR USER, underlay several metonymies, then no difference  in the comprehension of examples (9-10):</a:t>
            </a:r>
          </a:p>
          <a:p>
            <a:pPr eaLnBrk="1" hangingPunct="1">
              <a:spcBef>
                <a:spcPts val="600"/>
              </a:spcBef>
            </a:pPr>
            <a:r>
              <a:rPr lang="es-ES" altLang="es-ES" sz="2500" b="1" i="1">
                <a:solidFill>
                  <a:srgbClr val="FFFF00"/>
                </a:solidFill>
              </a:rPr>
              <a:t>9. The buses are on strike.</a:t>
            </a:r>
          </a:p>
          <a:p>
            <a:pPr eaLnBrk="1" hangingPunct="1">
              <a:spcBef>
                <a:spcPts val="600"/>
              </a:spcBef>
            </a:pPr>
            <a:r>
              <a:rPr lang="es-ES" altLang="es-ES" sz="2500" b="1" i="1">
                <a:solidFill>
                  <a:srgbClr val="FFFF00"/>
                </a:solidFill>
              </a:rPr>
              <a:t>10. I wouldn’t marry a BMW but I could live with a Volvo</a:t>
            </a:r>
            <a:r>
              <a:rPr lang="es-ES" altLang="es-ES" sz="2500" b="1"/>
              <a:t>.</a:t>
            </a:r>
          </a:p>
          <a:p>
            <a:pPr eaLnBrk="1" hangingPunct="1">
              <a:spcBef>
                <a:spcPct val="50000"/>
              </a:spcBef>
            </a:pPr>
            <a:r>
              <a:rPr lang="es-ES" altLang="es-ES" sz="2500" b="1"/>
              <a:t>New metonymic concepts as VEHICLE FOR DRIVER could be postulated leading to an endless list of metonymies.</a:t>
            </a:r>
          </a:p>
          <a:p>
            <a:pPr eaLnBrk="1" hangingPunct="1">
              <a:spcBef>
                <a:spcPct val="50000"/>
              </a:spcBef>
            </a:pPr>
            <a:r>
              <a:rPr lang="es-ES" altLang="es-ES" sz="2500" b="1">
                <a:solidFill>
                  <a:srgbClr val="FFFF00"/>
                </a:solidFill>
              </a:rPr>
              <a:t>(4) </a:t>
            </a:r>
            <a:r>
              <a:rPr lang="es-ES" altLang="es-ES" sz="2500" b="1"/>
              <a:t>How do hearers know which conceptual metonymy the speaker meant?</a:t>
            </a:r>
            <a:endParaRPr lang="es-ES" altLang="es-ES" sz="2500" b="1">
              <a:solidFill>
                <a:srgbClr val="FFFF00"/>
              </a:solidFill>
            </a:endParaRPr>
          </a:p>
          <a:p>
            <a:pPr eaLnBrk="1" hangingPunct="1">
              <a:spcBef>
                <a:spcPct val="50000"/>
              </a:spcBef>
            </a:pPr>
            <a:endParaRPr lang="es-ES" altLang="es-ES" sz="2800" b="1"/>
          </a:p>
          <a:p>
            <a:pPr eaLnBrk="1" hangingPunct="1">
              <a:spcBef>
                <a:spcPct val="50000"/>
              </a:spcBef>
            </a:pPr>
            <a:endParaRPr lang="es-ES" altLang="es-ES" sz="2800" b="1"/>
          </a:p>
          <a:p>
            <a:pPr eaLnBrk="1" hangingPunct="1">
              <a:spcBef>
                <a:spcPct val="50000"/>
              </a:spcBef>
            </a:pPr>
            <a:endParaRPr lang="es-ES" altLang="es-ES" sz="2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87043">
                                            <p:txEl>
                                              <p:pRg st="1" end="1"/>
                                            </p:txEl>
                                          </p:spTgt>
                                        </p:tgtEl>
                                        <p:attrNameLst>
                                          <p:attrName>style.visibility</p:attrName>
                                        </p:attrNameLst>
                                      </p:cBhvr>
                                      <p:to>
                                        <p:strVal val="visible"/>
                                      </p:to>
                                    </p:set>
                                    <p:anim calcmode="lin" valueType="num">
                                      <p:cBhvr additive="base">
                                        <p:cTn id="7" dur="500" fill="hold"/>
                                        <p:tgtEl>
                                          <p:spTgt spid="8704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70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anim calcmode="lin" valueType="num">
                                      <p:cBhvr additive="base">
                                        <p:cTn id="13" dur="500" fill="hold"/>
                                        <p:tgtEl>
                                          <p:spTgt spid="8704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70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7043">
                                            <p:txEl>
                                              <p:pRg st="3" end="3"/>
                                            </p:txEl>
                                          </p:spTgt>
                                        </p:tgtEl>
                                        <p:attrNameLst>
                                          <p:attrName>style.visibility</p:attrName>
                                        </p:attrNameLst>
                                      </p:cBhvr>
                                      <p:to>
                                        <p:strVal val="visible"/>
                                      </p:to>
                                    </p:set>
                                    <p:anim calcmode="lin" valueType="num">
                                      <p:cBhvr additive="base">
                                        <p:cTn id="19" dur="500" fill="hold"/>
                                        <p:tgtEl>
                                          <p:spTgt spid="8704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70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7043">
                                            <p:txEl>
                                              <p:pRg st="4" end="4"/>
                                            </p:txEl>
                                          </p:spTgt>
                                        </p:tgtEl>
                                        <p:attrNameLst>
                                          <p:attrName>style.visibility</p:attrName>
                                        </p:attrNameLst>
                                      </p:cBhvr>
                                      <p:to>
                                        <p:strVal val="visible"/>
                                      </p:to>
                                    </p:set>
                                    <p:anim calcmode="lin" valueType="num">
                                      <p:cBhvr additive="base">
                                        <p:cTn id="25" dur="500" fill="hold"/>
                                        <p:tgtEl>
                                          <p:spTgt spid="8704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70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7043">
                                            <p:txEl>
                                              <p:pRg st="5" end="5"/>
                                            </p:txEl>
                                          </p:spTgt>
                                        </p:tgtEl>
                                        <p:attrNameLst>
                                          <p:attrName>style.visibility</p:attrName>
                                        </p:attrNameLst>
                                      </p:cBhvr>
                                      <p:to>
                                        <p:strVal val="visible"/>
                                      </p:to>
                                    </p:set>
                                    <p:anim calcmode="lin" valueType="num">
                                      <p:cBhvr additive="base">
                                        <p:cTn id="31" dur="500" fill="hold"/>
                                        <p:tgtEl>
                                          <p:spTgt spid="8704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70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1 Rectángulo"/>
          <p:cNvSpPr>
            <a:spLocks noChangeArrowheads="1"/>
          </p:cNvSpPr>
          <p:nvPr/>
        </p:nvSpPr>
        <p:spPr bwMode="auto">
          <a:xfrm>
            <a:off x="0" y="0"/>
            <a:ext cx="9078913" cy="692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s-ES_tradnl" altLang="es-ES" sz="2800" b="1">
                <a:solidFill>
                  <a:srgbClr val="FFFF00"/>
                </a:solidFill>
              </a:rPr>
              <a:t>RT AND LEXICAL PRAGMATICS</a:t>
            </a:r>
          </a:p>
          <a:p>
            <a:pPr algn="just">
              <a:spcBef>
                <a:spcPct val="50000"/>
              </a:spcBef>
            </a:pPr>
            <a:r>
              <a:rPr lang="es-ES_tradnl" altLang="es-ES" sz="2800" b="1" u="sng"/>
              <a:t>RT claim</a:t>
            </a:r>
            <a:r>
              <a:rPr lang="es-ES_tradnl" altLang="es-ES" sz="2800" b="1"/>
              <a:t>: linguistically-specified (literal) meanings are modified in use resulting in the construction of </a:t>
            </a:r>
            <a:r>
              <a:rPr lang="es-ES_tradnl" altLang="es-ES" sz="2800" b="1" i="1"/>
              <a:t>ad hoc</a:t>
            </a:r>
            <a:r>
              <a:rPr lang="es-ES_tradnl" altLang="es-ES" sz="2800" b="1"/>
              <a:t> concept during on-line comprehension. </a:t>
            </a:r>
          </a:p>
          <a:p>
            <a:pPr algn="just">
              <a:spcBef>
                <a:spcPct val="50000"/>
              </a:spcBef>
            </a:pPr>
            <a:r>
              <a:rPr lang="es-ES_tradnl" altLang="es-ES" sz="2800" b="1"/>
              <a:t>Two types of ad hoc concepts:</a:t>
            </a:r>
          </a:p>
          <a:p>
            <a:pPr algn="just">
              <a:spcBef>
                <a:spcPct val="50000"/>
              </a:spcBef>
            </a:pPr>
            <a:r>
              <a:rPr lang="es-ES_tradnl" altLang="es-ES" sz="2400" b="1">
                <a:solidFill>
                  <a:srgbClr val="FFFF00"/>
                </a:solidFill>
              </a:rPr>
              <a:t>            Narrowing                                           Broadening</a:t>
            </a:r>
          </a:p>
          <a:p>
            <a:pPr algn="just">
              <a:spcBef>
                <a:spcPct val="50000"/>
              </a:spcBef>
            </a:pPr>
            <a:r>
              <a:rPr lang="es-ES_tradnl" altLang="es-ES" sz="2800" b="1">
                <a:solidFill>
                  <a:srgbClr val="FFFF00"/>
                </a:solidFill>
              </a:rPr>
              <a:t>                                                            </a:t>
            </a:r>
          </a:p>
          <a:p>
            <a:pPr algn="just">
              <a:spcBef>
                <a:spcPct val="50000"/>
              </a:spcBef>
            </a:pPr>
            <a:endParaRPr lang="es-ES_tradnl" altLang="es-ES" sz="2800" b="1">
              <a:solidFill>
                <a:srgbClr val="FFFF00"/>
              </a:solidFill>
            </a:endParaRPr>
          </a:p>
          <a:p>
            <a:pPr algn="just">
              <a:spcBef>
                <a:spcPct val="50000"/>
              </a:spcBef>
            </a:pPr>
            <a:endParaRPr lang="es-ES_tradnl" altLang="es-ES" sz="2800" b="1">
              <a:solidFill>
                <a:srgbClr val="FFFF00"/>
              </a:solidFill>
            </a:endParaRPr>
          </a:p>
          <a:p>
            <a:pPr algn="just">
              <a:spcBef>
                <a:spcPct val="50000"/>
              </a:spcBef>
            </a:pPr>
            <a:endParaRPr lang="es-ES_tradnl" altLang="es-ES" sz="2800" b="1">
              <a:solidFill>
                <a:srgbClr val="FFFF00"/>
              </a:solidFill>
            </a:endParaRPr>
          </a:p>
          <a:p>
            <a:pPr algn="just"/>
            <a:r>
              <a:rPr lang="es-ES_tradnl" altLang="es-ES" sz="2400" b="1">
                <a:solidFill>
                  <a:srgbClr val="FFFF00"/>
                </a:solidFill>
              </a:rPr>
              <a:t>conveys a more specific sense              conveys a more general sense</a:t>
            </a:r>
          </a:p>
          <a:p>
            <a:pPr algn="just"/>
            <a:r>
              <a:rPr lang="es-ES_tradnl" altLang="es-ES" sz="2400" b="1">
                <a:solidFill>
                  <a:srgbClr val="FFFF00"/>
                </a:solidFill>
              </a:rPr>
              <a:t>than the encoded one, restricting        widening the linguistically-</a:t>
            </a:r>
          </a:p>
          <a:p>
            <a:pPr algn="just"/>
            <a:r>
              <a:rPr lang="es-ES_tradnl" altLang="es-ES" sz="2400" b="1">
                <a:solidFill>
                  <a:srgbClr val="FFFF00"/>
                </a:solidFill>
              </a:rPr>
              <a:t>linguistically-specified meaning           specified denotation</a:t>
            </a:r>
          </a:p>
        </p:txBody>
      </p:sp>
      <p:sp>
        <p:nvSpPr>
          <p:cNvPr id="3" name="2 Elipse"/>
          <p:cNvSpPr/>
          <p:nvPr/>
        </p:nvSpPr>
        <p:spPr bwMode="auto">
          <a:xfrm>
            <a:off x="539552" y="3212975"/>
            <a:ext cx="2664296" cy="2266027"/>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r>
              <a:rPr lang="es-E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Lexical concept</a:t>
            </a:r>
          </a:p>
        </p:txBody>
      </p:sp>
      <p:sp>
        <p:nvSpPr>
          <p:cNvPr id="4" name="3 Elipse"/>
          <p:cNvSpPr/>
          <p:nvPr/>
        </p:nvSpPr>
        <p:spPr bwMode="auto">
          <a:xfrm>
            <a:off x="1446940" y="4043213"/>
            <a:ext cx="1080120" cy="1113899"/>
          </a:xfrm>
          <a:prstGeom prst="ellipse">
            <a:avLst/>
          </a:prstGeom>
          <a:solidFill>
            <a:schemeClr val="accent1">
              <a:lumMod val="9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r>
              <a:rPr lang="es-E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charset="0"/>
              </a:rPr>
              <a:t> </a:t>
            </a:r>
            <a:r>
              <a:rPr lang="es-E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C*</a:t>
            </a:r>
          </a:p>
        </p:txBody>
      </p:sp>
      <p:sp>
        <p:nvSpPr>
          <p:cNvPr id="5" name="4 Elipse"/>
          <p:cNvSpPr/>
          <p:nvPr/>
        </p:nvSpPr>
        <p:spPr bwMode="auto">
          <a:xfrm>
            <a:off x="6300192" y="3231654"/>
            <a:ext cx="2376264" cy="2501602"/>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a:lstStyle/>
          <a:p>
            <a:pPr>
              <a:defRPr/>
            </a:pPr>
            <a:r>
              <a:rPr lang="es-ES" dirty="0">
                <a:latin typeface="Times New Roman" charset="0"/>
              </a:rPr>
              <a:t>         </a:t>
            </a:r>
          </a:p>
          <a:p>
            <a:pPr>
              <a:defRPr/>
            </a:pPr>
            <a:r>
              <a:rPr lang="es-ES" dirty="0">
                <a:latin typeface="Times New Roman" charset="0"/>
              </a:rPr>
              <a:t>       </a:t>
            </a:r>
          </a:p>
          <a:p>
            <a:pPr>
              <a:defRPr/>
            </a:pPr>
            <a:r>
              <a:rPr lang="es-E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      C*</a:t>
            </a:r>
            <a:endParaRPr lang="es-ES" dirty="0">
              <a:latin typeface="Times New Roman" charset="0"/>
            </a:endParaRPr>
          </a:p>
        </p:txBody>
      </p:sp>
      <p:sp>
        <p:nvSpPr>
          <p:cNvPr id="6" name="5 Elipse"/>
          <p:cNvSpPr/>
          <p:nvPr/>
        </p:nvSpPr>
        <p:spPr bwMode="auto">
          <a:xfrm>
            <a:off x="4427984" y="3231654"/>
            <a:ext cx="2592288" cy="2501602"/>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es-E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endParaRPr>
          </a:p>
          <a:p>
            <a:pPr>
              <a:defRPr/>
            </a:pPr>
            <a:r>
              <a:rPr lang="es-E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charset="0"/>
              </a:rPr>
              <a:t>Lexical concept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0" y="250825"/>
            <a:ext cx="8856663" cy="620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Times New Roman" pitchFamily="18" charset="0"/>
              </a:defRPr>
            </a:lvl1pPr>
            <a:lvl2pPr marL="742950" indent="-285750" eaLnBrk="0" hangingPunct="0">
              <a:defRPr sz="2000">
                <a:solidFill>
                  <a:schemeClr val="bg1"/>
                </a:solidFill>
                <a:latin typeface="Times New Roman" pitchFamily="18" charset="0"/>
              </a:defRPr>
            </a:lvl2pPr>
            <a:lvl3pPr marL="1143000" indent="-228600" eaLnBrk="0" hangingPunct="0">
              <a:defRPr sz="2000">
                <a:solidFill>
                  <a:schemeClr val="bg1"/>
                </a:solidFill>
                <a:latin typeface="Times New Roman" pitchFamily="18" charset="0"/>
              </a:defRPr>
            </a:lvl3pPr>
            <a:lvl4pPr marL="1600200" indent="-228600" eaLnBrk="0" hangingPunct="0">
              <a:defRPr sz="2000">
                <a:solidFill>
                  <a:schemeClr val="bg1"/>
                </a:solidFill>
                <a:latin typeface="Times New Roman" pitchFamily="18" charset="0"/>
              </a:defRPr>
            </a:lvl4pPr>
            <a:lvl5pPr marL="2057400" indent="-228600" eaLnBrk="0" hangingPunct="0">
              <a:defRPr sz="2000">
                <a:solidFill>
                  <a:schemeClr val="bg1"/>
                </a:solidFill>
                <a:latin typeface="Times New Roman" pitchFamily="18" charset="0"/>
              </a:defRPr>
            </a:lvl5pPr>
            <a:lvl6pPr marL="2514600" indent="-228600" eaLnBrk="0" fontAlgn="base" hangingPunct="0">
              <a:spcBef>
                <a:spcPct val="0"/>
              </a:spcBef>
              <a:spcAft>
                <a:spcPct val="0"/>
              </a:spcAft>
              <a:defRPr sz="2000">
                <a:solidFill>
                  <a:schemeClr val="bg1"/>
                </a:solidFill>
                <a:latin typeface="Times New Roman" pitchFamily="18" charset="0"/>
              </a:defRPr>
            </a:lvl6pPr>
            <a:lvl7pPr marL="2971800" indent="-228600" eaLnBrk="0" fontAlgn="base" hangingPunct="0">
              <a:spcBef>
                <a:spcPct val="0"/>
              </a:spcBef>
              <a:spcAft>
                <a:spcPct val="0"/>
              </a:spcAft>
              <a:defRPr sz="2000">
                <a:solidFill>
                  <a:schemeClr val="bg1"/>
                </a:solidFill>
                <a:latin typeface="Times New Roman" pitchFamily="18" charset="0"/>
              </a:defRPr>
            </a:lvl7pPr>
            <a:lvl8pPr marL="3429000" indent="-228600" eaLnBrk="0" fontAlgn="base" hangingPunct="0">
              <a:spcBef>
                <a:spcPct val="0"/>
              </a:spcBef>
              <a:spcAft>
                <a:spcPct val="0"/>
              </a:spcAft>
              <a:defRPr sz="2000">
                <a:solidFill>
                  <a:schemeClr val="bg1"/>
                </a:solidFill>
                <a:latin typeface="Times New Roman" pitchFamily="18" charset="0"/>
              </a:defRPr>
            </a:lvl8pPr>
            <a:lvl9pPr marL="3886200" indent="-228600" eaLnBrk="0" fontAlgn="base" hangingPunct="0">
              <a:spcBef>
                <a:spcPct val="0"/>
              </a:spcBef>
              <a:spcAft>
                <a:spcPct val="0"/>
              </a:spcAft>
              <a:defRPr sz="2000">
                <a:solidFill>
                  <a:schemeClr val="bg1"/>
                </a:solidFill>
                <a:latin typeface="Times New Roman" pitchFamily="18" charset="0"/>
              </a:defRPr>
            </a:lvl9pPr>
          </a:lstStyle>
          <a:p>
            <a:pPr algn="ctr" eaLnBrk="1" hangingPunct="1">
              <a:spcBef>
                <a:spcPct val="50000"/>
              </a:spcBef>
            </a:pPr>
            <a:r>
              <a:rPr lang="es-ES" altLang="es-ES" sz="3200" b="1">
                <a:solidFill>
                  <a:srgbClr val="FFFF00"/>
                </a:solidFill>
              </a:rPr>
              <a:t>Examples of narrowing</a:t>
            </a:r>
          </a:p>
          <a:p>
            <a:pPr algn="just" eaLnBrk="1" hangingPunct="1">
              <a:spcBef>
                <a:spcPts val="600"/>
              </a:spcBef>
            </a:pPr>
            <a:r>
              <a:rPr lang="es-ES" altLang="es-ES" sz="3200" b="1"/>
              <a:t>11. I have a </a:t>
            </a:r>
            <a:r>
              <a:rPr lang="es-ES" altLang="es-ES" sz="3200" b="1" i="1"/>
              <a:t>temperature</a:t>
            </a:r>
            <a:r>
              <a:rPr lang="es-ES" altLang="es-ES" sz="3200" b="1"/>
              <a:t>.</a:t>
            </a:r>
          </a:p>
          <a:p>
            <a:pPr algn="just" eaLnBrk="1" hangingPunct="1">
              <a:spcBef>
                <a:spcPts val="600"/>
              </a:spcBef>
            </a:pPr>
            <a:r>
              <a:rPr lang="es-ES" altLang="es-ES" sz="3200" b="1"/>
              <a:t>12. All doctors </a:t>
            </a:r>
            <a:r>
              <a:rPr lang="es-ES" altLang="es-ES" sz="3200" b="1" i="1"/>
              <a:t>drink</a:t>
            </a:r>
            <a:r>
              <a:rPr lang="es-ES" altLang="es-ES" sz="3200" b="1"/>
              <a:t>.	</a:t>
            </a:r>
          </a:p>
          <a:p>
            <a:pPr algn="ctr" eaLnBrk="1" hangingPunct="1">
              <a:spcBef>
                <a:spcPct val="50000"/>
              </a:spcBef>
            </a:pPr>
            <a:r>
              <a:rPr lang="es-ES_tradnl" altLang="es-ES" sz="3200" b="1">
                <a:solidFill>
                  <a:srgbClr val="FFFF00"/>
                </a:solidFill>
              </a:rPr>
              <a:t>Examples of broadening</a:t>
            </a:r>
          </a:p>
          <a:p>
            <a:pPr algn="just" eaLnBrk="1" hangingPunct="1">
              <a:spcBef>
                <a:spcPts val="600"/>
              </a:spcBef>
            </a:pPr>
            <a:r>
              <a:rPr lang="es-ES_tradnl" altLang="es-ES" sz="3200" b="1"/>
              <a:t>13. Holland is flat.</a:t>
            </a:r>
          </a:p>
          <a:p>
            <a:pPr algn="just" eaLnBrk="1" hangingPunct="1">
              <a:spcBef>
                <a:spcPts val="600"/>
              </a:spcBef>
            </a:pPr>
            <a:r>
              <a:rPr lang="es-ES_tradnl" altLang="es-ES" sz="3200" b="1"/>
              <a:t>14. The soup is boiling.</a:t>
            </a:r>
          </a:p>
          <a:p>
            <a:pPr algn="just" eaLnBrk="1" hangingPunct="1">
              <a:spcBef>
                <a:spcPts val="600"/>
              </a:spcBef>
            </a:pPr>
            <a:r>
              <a:rPr lang="es-ES_tradnl" altLang="es-ES" sz="3200" b="1"/>
              <a:t>15. Joan is an angel.</a:t>
            </a:r>
          </a:p>
          <a:p>
            <a:pPr algn="just" eaLnBrk="1" hangingPunct="1">
              <a:spcBef>
                <a:spcPts val="600"/>
              </a:spcBef>
            </a:pPr>
            <a:endParaRPr lang="es-ES_tradnl" altLang="es-ES" sz="3200" b="1"/>
          </a:p>
          <a:p>
            <a:pPr algn="just" eaLnBrk="1" hangingPunct="1">
              <a:spcBef>
                <a:spcPts val="600"/>
              </a:spcBef>
            </a:pPr>
            <a:r>
              <a:rPr lang="es-ES_tradnl" altLang="es-ES" sz="3000" b="1">
                <a:solidFill>
                  <a:srgbClr val="FFFF00"/>
                </a:solidFill>
              </a:rPr>
              <a:t>In narrowing and broadening the denotations of ad hoc concept and lexical concept must share some logical and contextual implications.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 calcmode="lin" valueType="num">
                                      <p:cBhvr additive="base">
                                        <p:cTn id="7" dur="500" fill="hold"/>
                                        <p:tgtEl>
                                          <p:spTgt spid="1044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4450">
                                            <p:txEl>
                                              <p:pRg st="1" end="1"/>
                                            </p:txEl>
                                          </p:spTgt>
                                        </p:tgtEl>
                                        <p:attrNameLst>
                                          <p:attrName>style.visibility</p:attrName>
                                        </p:attrNameLst>
                                      </p:cBhvr>
                                      <p:to>
                                        <p:strVal val="visible"/>
                                      </p:to>
                                    </p:set>
                                    <p:anim calcmode="lin" valueType="num">
                                      <p:cBhvr additive="base">
                                        <p:cTn id="13" dur="500" fill="hold"/>
                                        <p:tgtEl>
                                          <p:spTgt spid="10445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4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450">
                                            <p:txEl>
                                              <p:pRg st="2" end="2"/>
                                            </p:txEl>
                                          </p:spTgt>
                                        </p:tgtEl>
                                        <p:attrNameLst>
                                          <p:attrName>style.visibility</p:attrName>
                                        </p:attrNameLst>
                                      </p:cBhvr>
                                      <p:to>
                                        <p:strVal val="visible"/>
                                      </p:to>
                                    </p:set>
                                    <p:anim calcmode="lin" valueType="num">
                                      <p:cBhvr additive="base">
                                        <p:cTn id="19" dur="500" fill="hold"/>
                                        <p:tgtEl>
                                          <p:spTgt spid="10445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450">
                                            <p:txEl>
                                              <p:pRg st="3" end="3"/>
                                            </p:txEl>
                                          </p:spTgt>
                                        </p:tgtEl>
                                        <p:attrNameLst>
                                          <p:attrName>style.visibility</p:attrName>
                                        </p:attrNameLst>
                                      </p:cBhvr>
                                      <p:to>
                                        <p:strVal val="visible"/>
                                      </p:to>
                                    </p:set>
                                    <p:anim calcmode="lin" valueType="num">
                                      <p:cBhvr additive="base">
                                        <p:cTn id="25" dur="500" fill="hold"/>
                                        <p:tgtEl>
                                          <p:spTgt spid="10445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4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4450">
                                            <p:txEl>
                                              <p:pRg st="4" end="4"/>
                                            </p:txEl>
                                          </p:spTgt>
                                        </p:tgtEl>
                                        <p:attrNameLst>
                                          <p:attrName>style.visibility</p:attrName>
                                        </p:attrNameLst>
                                      </p:cBhvr>
                                      <p:to>
                                        <p:strVal val="visible"/>
                                      </p:to>
                                    </p:set>
                                    <p:anim calcmode="lin" valueType="num">
                                      <p:cBhvr additive="base">
                                        <p:cTn id="31" dur="500" fill="hold"/>
                                        <p:tgtEl>
                                          <p:spTgt spid="10445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44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4450">
                                            <p:txEl>
                                              <p:pRg st="5" end="5"/>
                                            </p:txEl>
                                          </p:spTgt>
                                        </p:tgtEl>
                                        <p:attrNameLst>
                                          <p:attrName>style.visibility</p:attrName>
                                        </p:attrNameLst>
                                      </p:cBhvr>
                                      <p:to>
                                        <p:strVal val="visible"/>
                                      </p:to>
                                    </p:set>
                                    <p:anim calcmode="lin" valueType="num">
                                      <p:cBhvr additive="base">
                                        <p:cTn id="37" dur="500" fill="hold"/>
                                        <p:tgtEl>
                                          <p:spTgt spid="10445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445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4450">
                                            <p:txEl>
                                              <p:pRg st="6" end="6"/>
                                            </p:txEl>
                                          </p:spTgt>
                                        </p:tgtEl>
                                        <p:attrNameLst>
                                          <p:attrName>style.visibility</p:attrName>
                                        </p:attrNameLst>
                                      </p:cBhvr>
                                      <p:to>
                                        <p:strVal val="visible"/>
                                      </p:to>
                                    </p:set>
                                    <p:anim calcmode="lin" valueType="num">
                                      <p:cBhvr additive="base">
                                        <p:cTn id="43" dur="500" fill="hold"/>
                                        <p:tgtEl>
                                          <p:spTgt spid="10445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44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4450">
                                            <p:txEl>
                                              <p:pRg st="8" end="8"/>
                                            </p:txEl>
                                          </p:spTgt>
                                        </p:tgtEl>
                                        <p:attrNameLst>
                                          <p:attrName>style.visibility</p:attrName>
                                        </p:attrNameLst>
                                      </p:cBhvr>
                                      <p:to>
                                        <p:strVal val="visible"/>
                                      </p:to>
                                    </p:set>
                                    <p:anim calcmode="lin" valueType="num">
                                      <p:cBhvr additive="base">
                                        <p:cTn id="49" dur="500" fill="hold"/>
                                        <p:tgtEl>
                                          <p:spTgt spid="104450">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445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build="p"/>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bg1"/>
            </a:solidFill>
            <a:effectLst/>
            <a:latin typeface="Times New Roman"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2801</TotalTime>
  <Words>1392</Words>
  <Application>Microsoft Office PowerPoint</Application>
  <PresentationFormat>Presentación en pantalla (4:3)</PresentationFormat>
  <Paragraphs>194</Paragraphs>
  <Slides>20</Slides>
  <Notes>20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Times New Roman</vt:lpstr>
      <vt:lpstr>Arial</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Universidad de Alicante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RAEI</dc:creator>
  <cp:lastModifiedBy>usuario</cp:lastModifiedBy>
  <cp:revision>156</cp:revision>
  <cp:lastPrinted>2014-04-02T21:40:13Z</cp:lastPrinted>
  <dcterms:created xsi:type="dcterms:W3CDTF">2006-05-01T05:39:21Z</dcterms:created>
  <dcterms:modified xsi:type="dcterms:W3CDTF">2014-04-03T11:29:12Z</dcterms:modified>
</cp:coreProperties>
</file>